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1"/>
  </p:sldMasterIdLst>
  <p:notesMasterIdLst>
    <p:notesMasterId r:id="rId34"/>
  </p:notesMasterIdLst>
  <p:handoutMasterIdLst>
    <p:handoutMasterId r:id="rId35"/>
  </p:handoutMasterIdLst>
  <p:sldIdLst>
    <p:sldId id="256" r:id="rId2"/>
    <p:sldId id="257" r:id="rId3"/>
    <p:sldId id="258" r:id="rId4"/>
    <p:sldId id="270" r:id="rId5"/>
    <p:sldId id="275" r:id="rId6"/>
    <p:sldId id="259" r:id="rId7"/>
    <p:sldId id="260" r:id="rId8"/>
    <p:sldId id="269" r:id="rId9"/>
    <p:sldId id="276" r:id="rId10"/>
    <p:sldId id="277" r:id="rId11"/>
    <p:sldId id="278" r:id="rId12"/>
    <p:sldId id="262" r:id="rId13"/>
    <p:sldId id="271" r:id="rId14"/>
    <p:sldId id="273" r:id="rId15"/>
    <p:sldId id="274" r:id="rId16"/>
    <p:sldId id="263" r:id="rId17"/>
    <p:sldId id="268" r:id="rId18"/>
    <p:sldId id="267" r:id="rId19"/>
    <p:sldId id="264" r:id="rId20"/>
    <p:sldId id="282" r:id="rId21"/>
    <p:sldId id="286" r:id="rId22"/>
    <p:sldId id="287" r:id="rId23"/>
    <p:sldId id="288" r:id="rId24"/>
    <p:sldId id="283" r:id="rId25"/>
    <p:sldId id="266" r:id="rId26"/>
    <p:sldId id="279" r:id="rId27"/>
    <p:sldId id="261" r:id="rId28"/>
    <p:sldId id="280" r:id="rId29"/>
    <p:sldId id="265" r:id="rId30"/>
    <p:sldId id="281" r:id="rId31"/>
    <p:sldId id="285" r:id="rId32"/>
    <p:sldId id="284"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491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F53ABD6-83F3-47B1-900A-48BF416CDD9A}" type="datetimeFigureOut">
              <a:rPr lang="en-US"/>
              <a:pPr>
                <a:defRPr/>
              </a:pPr>
              <a:t>6/6/2016</a:t>
            </a:fld>
            <a:endParaRPr lang="en-US"/>
          </a:p>
        </p:txBody>
      </p:sp>
      <p:sp>
        <p:nvSpPr>
          <p:cNvPr id="491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491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0E02EB2-4FDA-423C-A240-1DD5B01E4F4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471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4E955AAF-1938-440A-B5E4-4F7752C5A9CB}" type="datetimeFigureOut">
              <a:rPr lang="en-US"/>
              <a:pPr>
                <a:defRPr/>
              </a:pPr>
              <a:t>6/6/2016</a:t>
            </a:fld>
            <a:endParaRPr lang="en-US"/>
          </a:p>
        </p:txBody>
      </p:sp>
      <p:sp>
        <p:nvSpPr>
          <p:cNvPr id="3584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471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7EA2AAB-098E-4363-88B4-192DCE8341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EA2AAB-098E-4363-88B4-192DCE8341F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1106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106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02F64069-B8DD-4E0B-9B48-9D2522463B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450D881-F25F-4895-805F-E0AE00458D2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194A29C-37E6-45F0-B519-019E65C67D5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3B3CD5A-8DDC-4263-80F8-54EDD1078CE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CD6C75-7F68-48C0-80AC-88759635E54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D89556-33F4-49AE-8DFE-D63EEF8B46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886B348-2232-49F1-B9D4-D2F3A98552A2}"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357AE3C-5523-4FB9-99A2-C424F111016A}"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D57C82A-2EDD-43C7-A8B0-DFBAA37BBE60}"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49BBC96-B31F-48E1-90E3-8CAF65DC3ED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B37F85D-BD4C-4609-8BA8-4BDAC8229C8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1095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D2F6FD7C-C959-4A88-B030-607BFF2DE5E9}"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95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095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1095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1095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1095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1095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1095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095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1095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_F-VemIKdNR--M&amp;tbnid=Bd4XREZD_ZWoTM:&amp;ved=0CAUQjRw&amp;url=http%3A%2F%2Fwww.ice.edu%2Fpress%2Fthe-ice-interviews%2Finterview-with-grant-achatz&amp;ei=ov6QUqSMJYrlrgHGroCYAg&amp;bvm=bv.56988011,d.aWM&amp;psig=AFQjCNGD6hHyXkcLm0ah_k5TRZvS1j0E0Q&amp;ust=138532038158618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dVBCcym4q4_1M&amp;tbnid=n7HH7mAB-KjB9M:&amp;ved=0CAUQjRw&amp;url=http%3A%2F%2Fwww.phorecast.com%2F2008%2F04%2F26%2Fphorecast-podcast-no-06-%25E2%2580%2593-chef-wylie-dufresne%2F&amp;ei=-gCRUtK0KoHYrgHHgoD4Cw&amp;bvm=bv.56988011,d.aWM&amp;psig=AFQjCNEi39w64PhhIZuo0MkcZRf8u0iuJw&amp;ust=138532096036025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odernistcuisine.com/wp-content/uploads/2013/02/siphon-cutaway.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bk0J7L1Si-kRM&amp;tbnid=P1b06qautc_Z3M:&amp;ved=0CAUQjRw&amp;url=http%3A%2F%2Fwww.saltyseattle.com%2F2011%2F01%2Fspherified-sherry-pearl-canape%2F&amp;ei=fPNiUpO4DMbbyQG5o4HADw&amp;bvm=bv.54934254,d.aWc&amp;psig=AFQjCNGeJc3r3_08s39gT4vLqR_6OGQWOA&amp;ust=138230292206905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google.com/url?sa=i&amp;rct=j&amp;q=&amp;esrc=s&amp;frm=1&amp;source=images&amp;cd=&amp;cad=rja&amp;docid=omBKaXfCh2AZqM&amp;tbnid=Rz3Jl_at8WGIZM:&amp;ved=0CAUQjRw&amp;url=http%3A%2F%2Fwww.molecularrecipes.com%2Fspherification%2Fel-bulli-spherification-history%2F&amp;ei=B_RiUt_dL4eCygGyrIGAAg&amp;bvm=bv.54934254,d.aWc&amp;psig=AFQjCNEUf91SSYJSxaIf3P0rPiCLTkLL8Q&amp;ust=1382303074241323" TargetMode="External"/><Relationship Id="rId7" Type="http://schemas.openxmlformats.org/officeDocument/2006/relationships/hyperlink" Target="http://www.google.com/url?sa=i&amp;rct=j&amp;q=&amp;esrc=s&amp;frm=1&amp;source=images&amp;cd=&amp;cad=rja&amp;docid=3fT4NUkSsOPdMM&amp;tbnid=JyCxmmapoQ5QHM:&amp;ved=0CAUQjRw&amp;url=http%3A%2F%2Fwww.molecularrecipes.com%2Fcategory%2Fspherification%2Fbasic-spherification-spherification%2F&amp;ei=6vZiUs6iEciIyAGd3oHQAQ&amp;bvm=bv.54934254,d.aWc&amp;psig=AFQjCNFoVjhWLaqLZCNHvooQgAo4jMpvXQ&amp;ust=138230337281949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m/url?sa=i&amp;rct=j&amp;q=&amp;esrc=s&amp;frm=1&amp;source=images&amp;cd=&amp;cad=rja&amp;docid=yHVVJNGYYo0vRM&amp;tbnid=hqfpOe7-1j1WXM:&amp;ved=0CAUQjRw&amp;url=http%3A%2F%2Fwww.tastespotting.com%2Ftag%2Fspherification&amp;ei=z_RiUoCMJM64yAHThoHoCw&amp;bvm=bv.54934254,d.aWc&amp;psig=AFQjCNF5_eBwAlSWrypVh4uacDfBCw_ANg&amp;ust=1382303262642203"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3UTAKwNQRbIbM&amp;tbnid=aVGzeHVm0IV-yM:&amp;ved=0CAUQjRw&amp;url=http%3A%2F%2Fjusteileenandkaren.blogspot.com%2F2011%2F03%2Fspherification-101.html&amp;ei=5PdiUqvLFsq8yAHDkYGQBg&amp;bvm=bv.54934254,d.aWc&amp;psig=AFQjCNFoVjhWLaqLZCNHvooQgAo4jMpvXQ&amp;ust=138230337281949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google.com/url?sa=i&amp;rct=j&amp;q=&amp;esrc=s&amp;frm=1&amp;source=images&amp;cd=&amp;cad=rja&amp;docid=5zD-wUVpBPdZbM&amp;tbnid=Cs7iF2h7I2-izM:&amp;ved=0CAUQjRw&amp;url=http%3A%2F%2Fwww.trufflina.com%2FReverse_Refill_Pack.html&amp;ei=OPhiUoebDMjhyQGc-YH4Ag&amp;bvm=bv.54934254,d.aWc&amp;psig=AFQjCNFoVjhWLaqLZCNHvooQgAo4jMpvXQ&amp;ust=1382303372819492"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9E0OZ7eFIARsqM&amp;tbnid=VdnVfCZtrXYKvM:&amp;ved=0CAUQjRw&amp;url=http%3A%2F%2Fvaishu-tales.blogspot.com%2F2010%2F10%2Fmost-beautiful-dishes.html&amp;ei=uemYUpO-LdL1oATw0IG4AQ&amp;bvm=bv.57155469,d.cGU&amp;psig=AFQjCNG_dcDkMkYbAB6IDwKLbwdjIU6Y-w&amp;ust=138583938247947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0fGuVcdVg0E6sM&amp;tbnid=Pd6ptcHR9oCiOM:&amp;ved=0CAUQjRw&amp;url=http%3A%2F%2Ffusionchefpro.com%2Fshop%2Fvacuum-sealers%2Fchamber-vacuum-sealer-haccp-conforming-mvs-31xp.html&amp;ei=Jt6YUtbFAZbWoAS47oCQAQ&amp;bvm=bv.57155469,d.cGU&amp;psig=AFQjCNHRraUosHBm3wqMeW--bT5JUpLs_Q&amp;ust=138583641575852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google.com/url?sa=i&amp;rct=j&amp;q=&amp;esrc=s&amp;frm=1&amp;source=images&amp;cd=&amp;cad=rja&amp;docid=-BtdR0dIVd-2yM&amp;tbnid=jyjewTstpP3POM:&amp;ved=0CAUQjRw&amp;url=http%3A%2F%2Fbarfblog.com%2Ftags%2Fsous-vide%2F&amp;ei=UN-YUoL8CYzkoASx54DwDg&amp;psig=AFQjCNEEUhxce79zp_vizX5c74jYUBERuQ&amp;ust=1385836745769028" TargetMode="Externa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6MeZVato7l41pM&amp;tbnid=aZNpoTgMiraziM:&amp;ved=0CAUQjRw&amp;url=http%3A%2F%2Fwww.chefsteps.com%2Factivities%2Fsous-vide-steak&amp;ei=Md-bUuC4JcfkoAT7n4AI&amp;bvm=bv.57155469,d.cGU&amp;psig=AFQjCNHSnVEMYLJoGtt6ig43YmNxmM1fEQ&amp;ust=138603328649819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BbDC_bqqhMK5M&amp;tbnid=CtuocbiF2vDB3M:&amp;ved=0CAUQjRw&amp;url=http%3A%2F%2Fwww.nicklavezzo.com%2F%3Fattachment_id%3D297&amp;ei=6t-bUpe-G9L3oASziYHYDA&amp;bvm=bv.57155469,d.cGU&amp;psig=AFQjCNEQ6U-9_andm52n_RfFqriLSi_0zA&amp;ust=138603347448703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nicklavezzo.com/wp-content/uploads/2010/10/IMG_20101010_213047.jp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pBLKnNNg_RAAM&amp;tbnid=jFVCLDL1RRG4nM:&amp;ved=0CAUQjRw&amp;url=http%3A%2F%2Fblog.khymos.org%2F2009%2F04%2F09%2Ftowards-the-perfect-soft-boiled-egg%2F&amp;ei=vuGbUsjQBMTdoATe64D4DA&amp;psig=AFQjCNGQ43gf0xAxU9X7Pkp7OCGPZ0ivhg&amp;ust=138603379327158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PpZROnEcvCajlM&amp;tbnid=b4kwYyZTkmzq1M:&amp;ved=0CAUQjRw&amp;url=https%3A%2F%2Fitunes.apple.com%2Fus%2Fapp%2Fpolyscience-sous-vide-toolbox%2Fid518731878&amp;ei=Y-CYUsPlLdfhoAS3voDoBQ&amp;bvm=bv.57155469,d.cGU&amp;psig=AFQjCNFMvl0uvPRfKFv22Rv3KUb3B43iFg&amp;ust=1385837022418189" TargetMode="External"/><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s://www.google.com/url?sa=i&amp;rct=j&amp;q=&amp;esrc=s&amp;frm=1&amp;source=images&amp;cd=&amp;docid=PpZROnEcvCajlM&amp;tbnid=b4kwYyZTkmzq1M:&amp;ved=0CAUQjRw&amp;url=https%3A%2F%2Fitunes.apple.com%2Fus%2Fapp%2Fpolyscience-sous-vide-toolbox%2Fid518731878&amp;ei=C-KYUv2YN9SGoQT8zIGACQ&amp;bvm=bv.57155469,d.cGU&amp;psig=AFQjCNFMvl0uvPRfKFv22Rv3KUb3B43iFg&amp;ust=1385837022418189" TargetMode="External"/><Relationship Id="rId4" Type="http://schemas.openxmlformats.org/officeDocument/2006/relationships/hyperlink" Target="http://www.google.com/url?sa=i&amp;rct=j&amp;q=&amp;esrc=s&amp;frm=1&amp;source=images&amp;cd=&amp;cad=rja&amp;docid=pb0heLFHkVCl0M&amp;tbnid=qTtoNqOBHlp91M:&amp;ved=0CAUQjRw&amp;url=http%3A%2F%2Fforums.overclockers.com.au%2Fshowthread.php%3Ft%3D1046129&amp;ei=9OGYUo-YFpXloATTuoG4DQ&amp;bvm=bv.57155469,d.cGU&amp;psig=AFQjCNFMvl0uvPRfKFv22Rv3KUb3B43iFg&amp;ust=1385837022418189"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www.google.com/url?sa=i&amp;rct=j&amp;q=&amp;esrc=s&amp;frm=1&amp;source=images&amp;cd=&amp;cad=rja&amp;docid=efrFTZ5GgO2jHM&amp;tbnid=h0aCoKrIZ1XJeM:&amp;ved=0CAUQjRw&amp;url=http%3A%2F%2Fwww.blessthisstuff.com%2Fstuff%2Fculture%2Ffood%2Fmolecular-gastronomy-kit%2F&amp;ei=z-6YUvTwDczUoATH64CQAw&amp;bvm=bv.57155469,d.cGU&amp;psig=AFQjCNHw5x8b5Lc4WECaBeqA5INfx5pRPA&amp;ust=138584067082861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www.google.com/imgres?imgurl=http%3A%2F%2Fwww.cityweekly.net%2Futah%2Fimgs%2Fplaces%2F2413widea.jpg&amp;imgrefurl=http%3A%2F%2Fwww.cityweekly.net%2Futah%2Fview-place-7327-sub-zero-ice-cream-yogurt.html&amp;docid=kI1jIGTF0M5GpM&amp;tbnid=qY-Iub4MyiNUGM%3A&amp;w=470&amp;h=470&amp;ei=89iYUpTdBo7voAT3pYLABg&amp;ved=0CAIQxiAwAA&amp;iact=c" TargetMode="Externa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www.google.com/url?sa=i&amp;rct=j&amp;q=&amp;esrc=s&amp;frm=1&amp;source=images&amp;cd=&amp;cad=rja&amp;docid=RCQ0-gS3oinXQM&amp;tbnid=309flm-godpPoM:&amp;ved=0CAUQjRw&amp;url=http%3A%2F%2Fsci-toys.com%2Fattention%2F2006%2F06%2Fon-food-and-cooking.html&amp;ei=GcppUuCxA6LlyAGJ74GACQ&amp;bvm=bv.55123115,d.aWc&amp;psig=AFQjCNE2uu8jEBX9rdLEBDYxIKiUYSrMfQ&amp;ust=138275110183194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finecooking.com/blog/food-geek" TargetMode="External"/><Relationship Id="rId7"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seriouseats.com/the-food-lab/" TargetMode="External"/><Relationship Id="rId5" Type="http://schemas.openxmlformats.org/officeDocument/2006/relationships/hyperlink" Target="http://www.scienceofcooking.com/" TargetMode="External"/><Relationship Id="rId4" Type="http://schemas.openxmlformats.org/officeDocument/2006/relationships/hyperlink" Target="http://www.modernistcookingmadeeasy.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Hx90v2D79G7-NM&amp;tbnid=1r4FKN15xA3L4M:&amp;ved=0CAUQjRw&amp;url=http%3A%2F%2Fwww.smsu.edu%2Facademics%2Fprograms%2Fculinology%2F&amp;ei=cciYUoG8DM_koASN6oDYBw&amp;bvm=bv.57155469,d.cGU&amp;psig=AFQjCNEXKGWXK1LovwrhqefKZA18wcxcrg&amp;ust=1385830855535250" TargetMode="External"/><Relationship Id="rId7"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S428ELwImm7Q-M&amp;tbnid=2yNJtdik1hGdIM:&amp;ved=0CAUQjRw&amp;url=http%3A%2F%2Fen.wikipedia.org%2Fwiki%2FInstitute_of_Food_Technologists&amp;ei=2ciYUqH7FI_moASmnwE&amp;bvm=bv.57155469,d.cGU&amp;psig=AFQjCNFd773DBkS7L9gja3cy5_fOjcGtYA&amp;ust=1385830989436578" TargetMode="External"/><Relationship Id="rId5" Type="http://schemas.openxmlformats.org/officeDocument/2006/relationships/image" Target="../media/image37.png"/><Relationship Id="rId4" Type="http://schemas.openxmlformats.org/officeDocument/2006/relationships/hyperlink" Target="http://www.google.com/url?sa=i&amp;rct=j&amp;q=&amp;esrc=s&amp;frm=1&amp;source=images&amp;cd=&amp;cad=rja&amp;docid=g0OY_oT4PEqiDM&amp;tbnid=5xb1bBzFzkzB8M:&amp;ved=0CAUQjRw&amp;url=http%3A%2F%2Fwww.ceosearchpartners.com%2FActiveIndMem.php&amp;ei=nMiYUoqhHtXboASskYGQDg&amp;bvm=bv.57155469,d.cGU&amp;psig=AFQjCNEXKGWXK1LovwrhqefKZA18wcxcrg&amp;ust=138583085553525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igh5perspectives.files.wordpress.com/2011/07/ferran-adria-outside-the-entrance-to-elbulli.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ogle.com/url?sa=i&amp;source=images&amp;cd=&amp;cad=rja&amp;docid=upIJYSh3ZVD_1M&amp;tbnid=Nx16dxNP7pOxtM:&amp;ved=0CAgQjRwwAA&amp;url=http%3A%2F%2Fgourmetfood.about.com%2Fod%2Fchefbiographi2%2Fig%2FThe-Food-of-El-Bulli%2F&amp;ei=kvaQUvSmNcqwqgGg24CoAQ&amp;psig=AFQjCNHVWR3V4Rnx4DAJ-wn1avQEEpgGCw&amp;ust=1385318418908231"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4Mo15DoepBhKKM&amp;tbnid=bHB2qoAwBz2c1M:&amp;ved=0CAUQjRw&amp;url=http%3A%2F%2Fwww.pizzanews.co.uk%2Fheston-blumenthal-serves-up-worm-pizza-to-hospital-patients-85600%2F&amp;ei=ZfiQUoDCNoigrgHTg4DYBg&amp;bvm=bv.56988011,d.aWM&amp;psig=AFQjCNH10lnDBJWqKmYFyW23VqbeJsQijA&amp;ust=1385318871356574" TargetMode="External"/><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oogle.com/url?sa=i&amp;source=images&amp;cd=&amp;docid=22wYSiET-g8ZOM&amp;tbnid=q9vgm_4dXg3qUM:&amp;ved=0CAgQjRwwAA&amp;url=http%3A%2F%2Fwww.telegraph.co.uk%2Ffoodanddrink%2Frestaurants%2F5700481%2FHeston-Blumenthal-my-new-Alice-in-Wonderland-menu.html&amp;ei=FPmQUpnWM9DpqAGSmoGYAw&amp;psig=AFQjCNFXu6AoIWIeHWN6HR9RZzKHaeEQ7A&amp;ust=1385319060892070" TargetMode="External"/><Relationship Id="rId5" Type="http://schemas.openxmlformats.org/officeDocument/2006/relationships/image" Target="../media/image4.jpeg"/><Relationship Id="rId4" Type="http://schemas.openxmlformats.org/officeDocument/2006/relationships/hyperlink" Target="http://www.google.com/url?sa=i&amp;rct=j&amp;q=&amp;esrc=s&amp;frm=1&amp;source=images&amp;cd=&amp;cad=rja&amp;docid=5_Q5NUV0r0A19M&amp;tbnid=Rt9a9ZnG6I1sYM:&amp;ved=0CAUQjRw&amp;url=http%3A%2F%2Fattituderevolution.net%2Ftag%2Fheston-blumenthal%2F&amp;ei=0viQUvasPIW4qAHEuoGoBQ&amp;bvm=bv.56988011,d.aWM&amp;psig=AFQjCNH10lnDBJWqKmYFyW23VqbeJsQijA&amp;ust=1385318871356574"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IE060k5t9IChcM&amp;tbnid=Mvh88fkWDz25IM:&amp;ved=0CAUQjRw&amp;url=http%3A%2F%2Fwww.mcgill.ca%2Fmacdonald%2Fevents%2Ffoodscisymposium&amp;ei=qf2QUp_PLc3MqAG3p4HIDQ&amp;bvm=bv.56988011,d.aWM&amp;psig=AFQjCNGcK3G8tpAKJPF4FU0Evcr4acbnqA&amp;ust=1385320166064592" TargetMode="External"/><Relationship Id="rId3" Type="http://schemas.openxmlformats.org/officeDocument/2006/relationships/hyperlink" Target="http://www.google.com/url?sa=i&amp;rct=j&amp;q=&amp;esrc=s&amp;frm=1&amp;source=images&amp;cd=&amp;cad=rja&amp;docid=GeIaR-NVmN55LM&amp;tbnid=a6mxc5mZ9KG24M:&amp;ved=0CAUQjRw&amp;url=http%3A%2F%2Fprochef360blog.com%2Ftag%2Fpierre-gagnaire%2F&amp;ei=v_uQUuD9OcSXqAGAkICYAQ&amp;bvm=bv.56988011,d.aWM&amp;psig=AFQjCNHayYT25FtFWt0COX-ctFMyAsc8hg&amp;ust=1385319732814203" TargetMode="External"/><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yMW9I1hwPYgRHM&amp;tbnid=VAAeKvUO2L5mmM:&amp;ved=0CAUQjRw&amp;url=http%3A%2F%2Fwww.chuckeats.com%2F2010%2F09%2F20%2Fpierre-gagnaire-the-unusual-summer%2F&amp;ei=aPyQUrCMGsS5qAGmiYGADA&amp;bvm=bv.56988011,d.aWM&amp;psig=AFQjCNHayYT25FtFWt0COX-ctFMyAsc8hg&amp;ust=1385319732814203" TargetMode="External"/><Relationship Id="rId5" Type="http://schemas.openxmlformats.org/officeDocument/2006/relationships/image" Target="../media/image6.jpeg"/><Relationship Id="rId4" Type="http://schemas.openxmlformats.org/officeDocument/2006/relationships/hyperlink" Target="http://www.google.com/url?sa=i&amp;rct=j&amp;q=&amp;esrc=s&amp;frm=1&amp;source=images&amp;cd=&amp;cad=rja&amp;docid=AMU7odspF9z2kM&amp;tbnid=dCDlr2Na07kgbM:&amp;ved=0CAUQjRw&amp;url=http%3A%2F%2Fblogs.vancouversun.com%2F2010%2F11%2F15%2Feating-at-pierre-gagnaires-3-michelin-restaurant-in-paris%2F&amp;ei=J_yQUrCGKpLtrAGLv4Fw&amp;bvm=bv.56988011,d.aWM&amp;psig=AFQjCNHayYT25FtFWt0COX-ctFMyAsc8hg&amp;ust=1385319732814203" TargetMode="Externa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71800" y="2700338"/>
            <a:ext cx="5684838" cy="1292225"/>
          </a:xfrm>
        </p:spPr>
        <p:txBody>
          <a:bodyPr/>
          <a:lstStyle/>
          <a:p>
            <a:pPr eaLnBrk="1" hangingPunct="1"/>
            <a:r>
              <a:rPr lang="en-US" sz="3600" b="1" smtClean="0"/>
              <a:t>Trends in Modernist Cuisine and the Inclusion of STEM Curricula in Culinary Arts Programs</a:t>
            </a:r>
          </a:p>
        </p:txBody>
      </p:sp>
      <p:sp>
        <p:nvSpPr>
          <p:cNvPr id="3075" name="Rectangle 3"/>
          <p:cNvSpPr>
            <a:spLocks noGrp="1" noChangeArrowheads="1"/>
          </p:cNvSpPr>
          <p:nvPr>
            <p:ph type="subTitle" idx="1"/>
          </p:nvPr>
        </p:nvSpPr>
        <p:spPr/>
        <p:txBody>
          <a:bodyPr/>
          <a:lstStyle/>
          <a:p>
            <a:pPr eaLnBrk="1" hangingPunct="1"/>
            <a:r>
              <a:rPr lang="en-US" smtClean="0"/>
              <a:t>Chef John Draz CEC, CCE</a:t>
            </a:r>
          </a:p>
          <a:p>
            <a:pPr eaLnBrk="1" hangingPunct="1"/>
            <a:r>
              <a:rPr lang="en-US" smtClean="0"/>
              <a:t>ACTE 2013</a:t>
            </a:r>
          </a:p>
          <a:p>
            <a:pPr eaLnBrk="1" hangingPunct="1"/>
            <a:r>
              <a:rPr lang="en-US" smtClean="0"/>
              <a:t>Las Vegas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Pioneers of Modernist Cuisine</a:t>
            </a:r>
          </a:p>
        </p:txBody>
      </p:sp>
      <p:sp>
        <p:nvSpPr>
          <p:cNvPr id="12291" name="Rectangle 3"/>
          <p:cNvSpPr>
            <a:spLocks noGrp="1" noChangeArrowheads="1"/>
          </p:cNvSpPr>
          <p:nvPr>
            <p:ph type="body" idx="1"/>
          </p:nvPr>
        </p:nvSpPr>
        <p:spPr/>
        <p:txBody>
          <a:bodyPr/>
          <a:lstStyle/>
          <a:p>
            <a:pPr eaLnBrk="1" hangingPunct="1">
              <a:buFont typeface="Wingdings" pitchFamily="2" charset="2"/>
              <a:buNone/>
            </a:pPr>
            <a:r>
              <a:rPr lang="en-US" smtClean="0"/>
              <a:t>Grant Achatz</a:t>
            </a:r>
          </a:p>
          <a:p>
            <a:pPr eaLnBrk="1" hangingPunct="1"/>
            <a:r>
              <a:rPr lang="en-US" smtClean="0"/>
              <a:t>Alinea</a:t>
            </a:r>
          </a:p>
          <a:p>
            <a:pPr lvl="1" eaLnBrk="1" hangingPunct="1"/>
            <a:r>
              <a:rPr lang="en-US" smtClean="0"/>
              <a:t>Chicago</a:t>
            </a:r>
          </a:p>
        </p:txBody>
      </p:sp>
      <p:pic>
        <p:nvPicPr>
          <p:cNvPr id="12292" name="Picture 5" descr="811d0d564f654138ba9289c12e635c37">
            <a:hlinkClick r:id="rId3"/>
          </p:cNvPr>
          <p:cNvPicPr>
            <a:picLocks noChangeAspect="1" noChangeArrowheads="1"/>
          </p:cNvPicPr>
          <p:nvPr/>
        </p:nvPicPr>
        <p:blipFill>
          <a:blip r:embed="rId4" cstate="print"/>
          <a:srcRect/>
          <a:stretch>
            <a:fillRect/>
          </a:stretch>
        </p:blipFill>
        <p:spPr bwMode="auto">
          <a:xfrm>
            <a:off x="5029200" y="1600200"/>
            <a:ext cx="2794000" cy="4191000"/>
          </a:xfrm>
          <a:prstGeom prst="rect">
            <a:avLst/>
          </a:prstGeom>
          <a:noFill/>
          <a:ln w="9525">
            <a:noFill/>
            <a:miter lim="800000"/>
            <a:headEnd/>
            <a:tailEnd/>
          </a:ln>
        </p:spPr>
      </p:pic>
      <p:pic>
        <p:nvPicPr>
          <p:cNvPr id="12293" name="Picture 7" descr="Grant-Achatz-slideshow02"/>
          <p:cNvPicPr>
            <a:picLocks noChangeAspect="1" noChangeArrowheads="1"/>
          </p:cNvPicPr>
          <p:nvPr/>
        </p:nvPicPr>
        <p:blipFill>
          <a:blip r:embed="rId5" cstate="print"/>
          <a:srcRect/>
          <a:stretch>
            <a:fillRect/>
          </a:stretch>
        </p:blipFill>
        <p:spPr bwMode="auto">
          <a:xfrm>
            <a:off x="838200" y="3886200"/>
            <a:ext cx="3810000"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Pioneers of Modernist Cuisine</a:t>
            </a:r>
          </a:p>
        </p:txBody>
      </p:sp>
      <p:sp>
        <p:nvSpPr>
          <p:cNvPr id="13315" name="Rectangle 3"/>
          <p:cNvSpPr>
            <a:spLocks noGrp="1" noChangeArrowheads="1"/>
          </p:cNvSpPr>
          <p:nvPr>
            <p:ph type="body" idx="1"/>
          </p:nvPr>
        </p:nvSpPr>
        <p:spPr/>
        <p:txBody>
          <a:bodyPr/>
          <a:lstStyle/>
          <a:p>
            <a:pPr eaLnBrk="1" hangingPunct="1">
              <a:buFont typeface="Wingdings" pitchFamily="2" charset="2"/>
              <a:buNone/>
            </a:pPr>
            <a:r>
              <a:rPr lang="en-US" smtClean="0"/>
              <a:t>Wylie Dufresne</a:t>
            </a:r>
          </a:p>
          <a:p>
            <a:pPr eaLnBrk="1" hangingPunct="1"/>
            <a:r>
              <a:rPr lang="en-US" smtClean="0"/>
              <a:t>WD-50</a:t>
            </a:r>
          </a:p>
          <a:p>
            <a:pPr lvl="1" eaLnBrk="1" hangingPunct="1"/>
            <a:r>
              <a:rPr lang="en-US" smtClean="0"/>
              <a:t>New York</a:t>
            </a:r>
          </a:p>
        </p:txBody>
      </p:sp>
      <p:pic>
        <p:nvPicPr>
          <p:cNvPr id="13316" name="Picture 5" descr="wylie_dufresne_wd50">
            <a:hlinkClick r:id="rId3"/>
          </p:cNvPr>
          <p:cNvPicPr>
            <a:picLocks noChangeAspect="1" noChangeArrowheads="1"/>
          </p:cNvPicPr>
          <p:nvPr/>
        </p:nvPicPr>
        <p:blipFill>
          <a:blip r:embed="rId4" cstate="print"/>
          <a:srcRect/>
          <a:stretch>
            <a:fillRect/>
          </a:stretch>
        </p:blipFill>
        <p:spPr bwMode="auto">
          <a:xfrm>
            <a:off x="152400" y="3206750"/>
            <a:ext cx="4381500" cy="3651250"/>
          </a:xfrm>
          <a:prstGeom prst="rect">
            <a:avLst/>
          </a:prstGeom>
          <a:noFill/>
          <a:ln w="9525">
            <a:noFill/>
            <a:miter lim="800000"/>
            <a:headEnd/>
            <a:tailEnd/>
          </a:ln>
        </p:spPr>
      </p:pic>
      <p:pic>
        <p:nvPicPr>
          <p:cNvPr id="13317" name="Picture 7" descr="Aerated Foie, Pickled Beet, Mashed Plum, Brioche&#10;Photo courtesy of: Tomostyle"/>
          <p:cNvPicPr>
            <a:picLocks noChangeAspect="1" noChangeArrowheads="1"/>
          </p:cNvPicPr>
          <p:nvPr/>
        </p:nvPicPr>
        <p:blipFill>
          <a:blip r:embed="rId5" cstate="print"/>
          <a:srcRect/>
          <a:stretch>
            <a:fillRect/>
          </a:stretch>
        </p:blipFill>
        <p:spPr bwMode="auto">
          <a:xfrm>
            <a:off x="4114800" y="1524000"/>
            <a:ext cx="4419600" cy="290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800" smtClean="0"/>
              <a:t>Modernist Technique 1</a:t>
            </a:r>
            <a:r>
              <a:rPr lang="en-US" sz="4000" smtClean="0"/>
              <a:t> </a:t>
            </a:r>
            <a:br>
              <a:rPr lang="en-US" sz="4000" smtClean="0"/>
            </a:br>
            <a:r>
              <a:rPr lang="en-US" sz="4000" smtClean="0"/>
              <a:t>Culinary Foams</a:t>
            </a:r>
          </a:p>
        </p:txBody>
      </p:sp>
      <p:sp>
        <p:nvSpPr>
          <p:cNvPr id="14339" name="Rectangle 3"/>
          <p:cNvSpPr>
            <a:spLocks noGrp="1" noChangeArrowheads="1"/>
          </p:cNvSpPr>
          <p:nvPr>
            <p:ph type="body" idx="1"/>
          </p:nvPr>
        </p:nvSpPr>
        <p:spPr/>
        <p:txBody>
          <a:bodyPr/>
          <a:lstStyle/>
          <a:p>
            <a:pPr eaLnBrk="1" hangingPunct="1"/>
            <a:r>
              <a:rPr lang="en-US" smtClean="0"/>
              <a:t>Foams are virtually a new form of sauce.  Used as a complement to the main ingredient in appetizers, main courses and desserts, they deliver                           flavor with a unique                                     texture.  Foams deliver                              a dynamic contrast                              turning from light solid                               to liquid on the palate.</a:t>
            </a:r>
          </a:p>
          <a:p>
            <a:pPr eaLnBrk="1" hangingPunct="1">
              <a:buFont typeface="Wingdings" pitchFamily="2" charset="2"/>
              <a:buNone/>
            </a:pPr>
            <a:endParaRPr lang="en-US" smtClean="0"/>
          </a:p>
        </p:txBody>
      </p:sp>
      <p:pic>
        <p:nvPicPr>
          <p:cNvPr id="14340" name="Picture 4" descr="Image"/>
          <p:cNvPicPr>
            <a:picLocks noChangeAspect="1" noChangeArrowheads="1"/>
          </p:cNvPicPr>
          <p:nvPr/>
        </p:nvPicPr>
        <p:blipFill>
          <a:blip r:embed="rId3" cstate="print"/>
          <a:srcRect/>
          <a:stretch>
            <a:fillRect/>
          </a:stretch>
        </p:blipFill>
        <p:spPr bwMode="auto">
          <a:xfrm>
            <a:off x="5334000" y="3124200"/>
            <a:ext cx="3657600" cy="3657600"/>
          </a:xfrm>
          <a:prstGeom prst="rect">
            <a:avLst/>
          </a:prstGeom>
          <a:noFill/>
          <a:ln w="9525">
            <a:noFill/>
            <a:miter lim="800000"/>
            <a:headEnd/>
            <a:tailEnd/>
          </a:ln>
        </p:spPr>
      </p:pic>
      <p:sp>
        <p:nvSpPr>
          <p:cNvPr id="14341" name="Rectangle 5"/>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800" smtClean="0"/>
              <a:t>Modernist Technique 1</a:t>
            </a:r>
            <a:r>
              <a:rPr lang="en-US" sz="4000" smtClean="0"/>
              <a:t> </a:t>
            </a:r>
            <a:br>
              <a:rPr lang="en-US" sz="4000" smtClean="0"/>
            </a:br>
            <a:r>
              <a:rPr lang="en-US" sz="4000" smtClean="0"/>
              <a:t>Culinary Foams</a:t>
            </a:r>
          </a:p>
        </p:txBody>
      </p:sp>
      <p:sp>
        <p:nvSpPr>
          <p:cNvPr id="15363" name="Rectangle 3"/>
          <p:cNvSpPr>
            <a:spLocks noGrp="1" noChangeArrowheads="1"/>
          </p:cNvSpPr>
          <p:nvPr>
            <p:ph type="body" idx="1"/>
          </p:nvPr>
        </p:nvSpPr>
        <p:spPr/>
        <p:txBody>
          <a:bodyPr/>
          <a:lstStyle/>
          <a:p>
            <a:pPr eaLnBrk="1" hangingPunct="1"/>
            <a:r>
              <a:rPr lang="en-US" smtClean="0"/>
              <a:t>There are many forms of foam in the professional kitchen:</a:t>
            </a:r>
          </a:p>
          <a:p>
            <a:pPr lvl="1" eaLnBrk="1" hangingPunct="1"/>
            <a:r>
              <a:rPr lang="en-US" smtClean="0"/>
              <a:t>Mechanically produced – meringue, whipped cream.</a:t>
            </a:r>
          </a:p>
          <a:p>
            <a:pPr lvl="1" eaLnBrk="1" hangingPunct="1"/>
            <a:r>
              <a:rPr lang="en-US" smtClean="0"/>
              <a:t>Chemical reaction- baking soda, powder</a:t>
            </a:r>
          </a:p>
          <a:p>
            <a:pPr lvl="1" eaLnBrk="1" hangingPunct="1"/>
            <a:r>
              <a:rPr lang="en-US" smtClean="0"/>
              <a:t>Biologically produced- bread, beer</a:t>
            </a:r>
          </a:p>
          <a:p>
            <a:pPr lvl="1" eaLnBrk="1" hangingPunct="1"/>
            <a:r>
              <a:rPr lang="en-US" smtClean="0"/>
              <a:t>Charged with pressurized gas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533400"/>
            <a:ext cx="8229600" cy="3810000"/>
          </a:xfrm>
        </p:spPr>
        <p:txBody>
          <a:bodyPr/>
          <a:lstStyle/>
          <a:p>
            <a:pPr eaLnBrk="1" hangingPunct="1"/>
            <a:r>
              <a:rPr lang="en-US" smtClean="0"/>
              <a:t>Creating Foam </a:t>
            </a:r>
            <a:br>
              <a:rPr lang="en-US" smtClean="0"/>
            </a:br>
            <a:r>
              <a:rPr lang="en-US" smtClean="0"/>
              <a:t>with a </a:t>
            </a:r>
            <a:br>
              <a:rPr lang="en-US" smtClean="0"/>
            </a:br>
            <a:r>
              <a:rPr lang="en-US" smtClean="0"/>
              <a:t>Charging Siphon</a:t>
            </a:r>
            <a:br>
              <a:rPr lang="en-US" smtClean="0"/>
            </a:br>
            <a:r>
              <a:rPr lang="en-US" smtClean="0"/>
              <a:t/>
            </a:r>
            <a:br>
              <a:rPr lang="en-US" smtClean="0"/>
            </a:br>
            <a:r>
              <a:rPr lang="en-US" sz="3200" smtClean="0"/>
              <a:t>CO</a:t>
            </a:r>
            <a:r>
              <a:rPr lang="en-US" sz="3200" baseline="-25000" smtClean="0"/>
              <a:t>2 </a:t>
            </a:r>
            <a:r>
              <a:rPr lang="en-US" sz="3200" smtClean="0"/>
              <a:t>- carbonation</a:t>
            </a:r>
            <a:r>
              <a:rPr lang="en-US" sz="3200" baseline="-25000" smtClean="0"/>
              <a:t/>
            </a:r>
            <a:br>
              <a:rPr lang="en-US" sz="3200" baseline="-25000" smtClean="0"/>
            </a:br>
            <a:r>
              <a:rPr lang="en-US" sz="3200" smtClean="0"/>
              <a:t>NO</a:t>
            </a:r>
            <a:r>
              <a:rPr lang="en-US" sz="3200" baseline="-25000" smtClean="0"/>
              <a:t>2 </a:t>
            </a:r>
            <a:r>
              <a:rPr lang="en-US" sz="3200" smtClean="0"/>
              <a:t>– fatty Ingredients</a:t>
            </a:r>
            <a:r>
              <a:rPr lang="en-US" sz="3200" baseline="-25000" smtClean="0"/>
              <a:t> </a:t>
            </a:r>
          </a:p>
        </p:txBody>
      </p:sp>
      <p:pic>
        <p:nvPicPr>
          <p:cNvPr id="16387" name="Picture 5" descr="siphon-cutaway">
            <a:hlinkClick r:id="rId3"/>
          </p:cNvPr>
          <p:cNvPicPr>
            <a:picLocks noChangeAspect="1" noChangeArrowheads="1"/>
          </p:cNvPicPr>
          <p:nvPr/>
        </p:nvPicPr>
        <p:blipFill>
          <a:blip r:embed="rId4" cstate="print"/>
          <a:srcRect/>
          <a:stretch>
            <a:fillRect/>
          </a:stretch>
        </p:blipFill>
        <p:spPr bwMode="auto">
          <a:xfrm>
            <a:off x="4608513" y="685800"/>
            <a:ext cx="4535487" cy="5715000"/>
          </a:xfrm>
          <a:prstGeom prst="rect">
            <a:avLst/>
          </a:prstGeom>
          <a:noFill/>
          <a:ln w="9525">
            <a:noFill/>
            <a:miter lim="800000"/>
            <a:headEnd/>
            <a:tailEnd/>
          </a:ln>
        </p:spPr>
      </p:pic>
      <p:sp>
        <p:nvSpPr>
          <p:cNvPr id="16388" name="Text Box 6"/>
          <p:cNvSpPr txBox="1">
            <a:spLocks noChangeArrowheads="1"/>
          </p:cNvSpPr>
          <p:nvPr/>
        </p:nvSpPr>
        <p:spPr bwMode="auto">
          <a:xfrm>
            <a:off x="4800600" y="6491288"/>
            <a:ext cx="3048000" cy="274637"/>
          </a:xfrm>
          <a:prstGeom prst="rect">
            <a:avLst/>
          </a:prstGeom>
          <a:noFill/>
          <a:ln w="9525">
            <a:noFill/>
            <a:miter lim="800000"/>
            <a:headEnd/>
            <a:tailEnd/>
          </a:ln>
        </p:spPr>
        <p:txBody>
          <a:bodyPr>
            <a:spAutoFit/>
          </a:bodyPr>
          <a:lstStyle/>
          <a:p>
            <a:pPr>
              <a:spcBef>
                <a:spcPct val="50000"/>
              </a:spcBef>
            </a:pPr>
            <a:r>
              <a:rPr lang="en-US" sz="1200"/>
              <a:t>Modernist Cuisine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smtClean="0"/>
              <a:t>Charged Foams</a:t>
            </a:r>
            <a:br>
              <a:rPr lang="en-US" sz="4000" smtClean="0"/>
            </a:br>
            <a:r>
              <a:rPr lang="en-US" sz="4000" smtClean="0"/>
              <a:t>STEM Connections</a:t>
            </a:r>
          </a:p>
        </p:txBody>
      </p:sp>
      <p:sp>
        <p:nvSpPr>
          <p:cNvPr id="17411" name="Rectangle 3"/>
          <p:cNvSpPr>
            <a:spLocks noGrp="1" noChangeArrowheads="1"/>
          </p:cNvSpPr>
          <p:nvPr>
            <p:ph type="body" idx="1"/>
          </p:nvPr>
        </p:nvSpPr>
        <p:spPr/>
        <p:txBody>
          <a:bodyPr/>
          <a:lstStyle/>
          <a:p>
            <a:pPr eaLnBrk="1" hangingPunct="1">
              <a:lnSpc>
                <a:spcPct val="80000"/>
              </a:lnSpc>
            </a:pPr>
            <a:r>
              <a:rPr lang="en-US" sz="2800" smtClean="0"/>
              <a:t>Physics </a:t>
            </a:r>
          </a:p>
          <a:p>
            <a:pPr lvl="1" eaLnBrk="1" hangingPunct="1">
              <a:lnSpc>
                <a:spcPct val="80000"/>
              </a:lnSpc>
            </a:pPr>
            <a:r>
              <a:rPr lang="en-US" sz="2400" smtClean="0"/>
              <a:t>gases and atmospheric pressure.</a:t>
            </a:r>
          </a:p>
          <a:p>
            <a:pPr lvl="1" eaLnBrk="1" hangingPunct="1">
              <a:lnSpc>
                <a:spcPct val="80000"/>
              </a:lnSpc>
            </a:pPr>
            <a:r>
              <a:rPr lang="en-US" sz="2400" smtClean="0"/>
              <a:t>density / viscosity of liquid being foamed</a:t>
            </a:r>
          </a:p>
          <a:p>
            <a:pPr eaLnBrk="1" hangingPunct="1">
              <a:lnSpc>
                <a:spcPct val="80000"/>
              </a:lnSpc>
            </a:pPr>
            <a:r>
              <a:rPr lang="en-US" sz="2800" smtClean="0"/>
              <a:t>Chemistry</a:t>
            </a:r>
          </a:p>
          <a:p>
            <a:pPr lvl="1" eaLnBrk="1" hangingPunct="1">
              <a:lnSpc>
                <a:spcPct val="80000"/>
              </a:lnSpc>
            </a:pPr>
            <a:r>
              <a:rPr lang="en-US" sz="2400" smtClean="0"/>
              <a:t> protein and fat content of liquid being foamed</a:t>
            </a:r>
          </a:p>
          <a:p>
            <a:pPr eaLnBrk="1" hangingPunct="1">
              <a:lnSpc>
                <a:spcPct val="80000"/>
              </a:lnSpc>
            </a:pPr>
            <a:r>
              <a:rPr lang="en-US" sz="2800" smtClean="0"/>
              <a:t>Engineering </a:t>
            </a:r>
          </a:p>
          <a:p>
            <a:pPr lvl="1" eaLnBrk="1" hangingPunct="1">
              <a:lnSpc>
                <a:spcPct val="80000"/>
              </a:lnSpc>
            </a:pPr>
            <a:r>
              <a:rPr lang="en-US" sz="2400" smtClean="0"/>
              <a:t>understanding equipment used for charging</a:t>
            </a:r>
          </a:p>
          <a:p>
            <a:pPr eaLnBrk="1" hangingPunct="1">
              <a:lnSpc>
                <a:spcPct val="80000"/>
              </a:lnSpc>
            </a:pPr>
            <a:r>
              <a:rPr lang="en-US" sz="2800" smtClean="0"/>
              <a:t>Math </a:t>
            </a:r>
          </a:p>
          <a:p>
            <a:pPr lvl="1" eaLnBrk="1" hangingPunct="1">
              <a:lnSpc>
                <a:spcPct val="80000"/>
              </a:lnSpc>
            </a:pPr>
            <a:r>
              <a:rPr lang="en-US" sz="2400" smtClean="0"/>
              <a:t> formulation percentages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2800" smtClean="0"/>
              <a:t>Modernist Technique 2</a:t>
            </a:r>
            <a:r>
              <a:rPr lang="en-US" sz="4000" smtClean="0"/>
              <a:t> </a:t>
            </a:r>
            <a:br>
              <a:rPr lang="en-US" sz="4000" smtClean="0"/>
            </a:br>
            <a:r>
              <a:rPr lang="en-US" sz="4000" smtClean="0"/>
              <a:t>Spherification</a:t>
            </a:r>
          </a:p>
        </p:txBody>
      </p:sp>
      <p:sp>
        <p:nvSpPr>
          <p:cNvPr id="18435" name="Rectangle 3"/>
          <p:cNvSpPr>
            <a:spLocks noGrp="1" noChangeArrowheads="1"/>
          </p:cNvSpPr>
          <p:nvPr>
            <p:ph type="body" idx="1"/>
          </p:nvPr>
        </p:nvSpPr>
        <p:spPr/>
        <p:txBody>
          <a:bodyPr/>
          <a:lstStyle/>
          <a:p>
            <a:pPr eaLnBrk="1" hangingPunct="1">
              <a:lnSpc>
                <a:spcPct val="90000"/>
              </a:lnSpc>
            </a:pPr>
            <a:r>
              <a:rPr lang="en-US" sz="2800" smtClean="0"/>
              <a:t>Gelling reaction of calcium chloride and alginate</a:t>
            </a:r>
          </a:p>
          <a:p>
            <a:pPr eaLnBrk="1" hangingPunct="1">
              <a:lnSpc>
                <a:spcPct val="90000"/>
              </a:lnSpc>
            </a:pPr>
            <a:r>
              <a:rPr lang="en-US" sz="2800" smtClean="0"/>
              <a:t>Calcium chloride blended with flavored liquid</a:t>
            </a:r>
          </a:p>
          <a:p>
            <a:pPr eaLnBrk="1" hangingPunct="1">
              <a:lnSpc>
                <a:spcPct val="90000"/>
              </a:lnSpc>
            </a:pPr>
            <a:r>
              <a:rPr lang="en-US" sz="2800" smtClean="0"/>
              <a:t>Deposited in an alginate solution</a:t>
            </a:r>
          </a:p>
          <a:p>
            <a:pPr eaLnBrk="1" hangingPunct="1">
              <a:lnSpc>
                <a:spcPct val="90000"/>
              </a:lnSpc>
            </a:pPr>
            <a:r>
              <a:rPr lang="en-US" sz="2800" smtClean="0"/>
              <a:t>Gel forms on the surface of the droplet encapsulating the flavored liquid</a:t>
            </a:r>
          </a:p>
          <a:p>
            <a:pPr eaLnBrk="1" hangingPunct="1">
              <a:lnSpc>
                <a:spcPct val="90000"/>
              </a:lnSpc>
            </a:pPr>
            <a:r>
              <a:rPr lang="en-US" sz="2800" smtClean="0"/>
              <a:t>Reverse process also used</a:t>
            </a:r>
          </a:p>
          <a:p>
            <a:pPr eaLnBrk="1" hangingPunct="1">
              <a:lnSpc>
                <a:spcPct val="90000"/>
              </a:lnSpc>
            </a:pPr>
            <a:endParaRPr lang="en-US" sz="2800" smtClean="0"/>
          </a:p>
        </p:txBody>
      </p:sp>
      <p:pic>
        <p:nvPicPr>
          <p:cNvPr id="18436" name="Picture 5" descr="sherry-spheres-040">
            <a:hlinkClick r:id="rId3"/>
          </p:cNvPr>
          <p:cNvPicPr>
            <a:picLocks noChangeAspect="1" noChangeArrowheads="1"/>
          </p:cNvPicPr>
          <p:nvPr/>
        </p:nvPicPr>
        <p:blipFill>
          <a:blip r:embed="rId4" cstate="print"/>
          <a:srcRect/>
          <a:stretch>
            <a:fillRect/>
          </a:stretch>
        </p:blipFill>
        <p:spPr bwMode="auto">
          <a:xfrm>
            <a:off x="6096000" y="3886200"/>
            <a:ext cx="2819400" cy="275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2800" smtClean="0"/>
              <a:t>Modernist Technique 2</a:t>
            </a:r>
            <a:r>
              <a:rPr lang="en-US" sz="4000" smtClean="0"/>
              <a:t> </a:t>
            </a:r>
            <a:br>
              <a:rPr lang="en-US" sz="4000" smtClean="0"/>
            </a:br>
            <a:r>
              <a:rPr lang="en-US" sz="4000" smtClean="0"/>
              <a:t>Spherification</a:t>
            </a:r>
          </a:p>
        </p:txBody>
      </p:sp>
      <p:sp>
        <p:nvSpPr>
          <p:cNvPr id="19459" name="Rectangle 3"/>
          <p:cNvSpPr>
            <a:spLocks noGrp="1" noChangeArrowheads="1"/>
          </p:cNvSpPr>
          <p:nvPr>
            <p:ph type="body" idx="1"/>
          </p:nvPr>
        </p:nvSpPr>
        <p:spPr/>
        <p:txBody>
          <a:bodyPr/>
          <a:lstStyle/>
          <a:p>
            <a:pPr eaLnBrk="1" hangingPunct="1">
              <a:lnSpc>
                <a:spcPct val="90000"/>
              </a:lnSpc>
            </a:pPr>
            <a:r>
              <a:rPr lang="en-US" sz="2800" smtClean="0"/>
              <a:t>Size of droplets can create</a:t>
            </a:r>
          </a:p>
          <a:p>
            <a:pPr lvl="1" eaLnBrk="1" hangingPunct="1">
              <a:lnSpc>
                <a:spcPct val="90000"/>
              </a:lnSpc>
            </a:pPr>
            <a:r>
              <a:rPr lang="en-US" sz="2400" smtClean="0"/>
              <a:t>Caviar </a:t>
            </a:r>
          </a:p>
          <a:p>
            <a:pPr lvl="1" eaLnBrk="1" hangingPunct="1">
              <a:lnSpc>
                <a:spcPct val="90000"/>
              </a:lnSpc>
            </a:pPr>
            <a:r>
              <a:rPr lang="en-US" sz="2400" smtClean="0"/>
              <a:t>Olives</a:t>
            </a:r>
          </a:p>
          <a:p>
            <a:pPr lvl="1" eaLnBrk="1" hangingPunct="1">
              <a:lnSpc>
                <a:spcPct val="90000"/>
              </a:lnSpc>
            </a:pPr>
            <a:r>
              <a:rPr lang="en-US" sz="2400" smtClean="0"/>
              <a:t>Liquid ravioli</a:t>
            </a:r>
          </a:p>
        </p:txBody>
      </p:sp>
      <p:pic>
        <p:nvPicPr>
          <p:cNvPr id="19460" name="Picture 5" descr="spherical-olives-720">
            <a:hlinkClick r:id="rId3"/>
          </p:cNvPr>
          <p:cNvPicPr>
            <a:picLocks noChangeAspect="1" noChangeArrowheads="1"/>
          </p:cNvPicPr>
          <p:nvPr/>
        </p:nvPicPr>
        <p:blipFill>
          <a:blip r:embed="rId4" cstate="print"/>
          <a:srcRect/>
          <a:stretch>
            <a:fillRect/>
          </a:stretch>
        </p:blipFill>
        <p:spPr bwMode="auto">
          <a:xfrm>
            <a:off x="3352800" y="3352800"/>
            <a:ext cx="2933700" cy="1911350"/>
          </a:xfrm>
          <a:prstGeom prst="rect">
            <a:avLst/>
          </a:prstGeom>
          <a:noFill/>
          <a:ln w="9525">
            <a:noFill/>
            <a:miter lim="800000"/>
            <a:headEnd/>
            <a:tailEnd/>
          </a:ln>
        </p:spPr>
      </p:pic>
      <p:pic>
        <p:nvPicPr>
          <p:cNvPr id="19461" name="Picture 7" descr="205323">
            <a:hlinkClick r:id="rId5"/>
          </p:cNvPr>
          <p:cNvPicPr>
            <a:picLocks noChangeAspect="1" noChangeArrowheads="1"/>
          </p:cNvPicPr>
          <p:nvPr/>
        </p:nvPicPr>
        <p:blipFill>
          <a:blip r:embed="rId6" cstate="print"/>
          <a:srcRect/>
          <a:stretch>
            <a:fillRect/>
          </a:stretch>
        </p:blipFill>
        <p:spPr bwMode="auto">
          <a:xfrm>
            <a:off x="685800" y="3733800"/>
            <a:ext cx="2381250" cy="2381250"/>
          </a:xfrm>
          <a:prstGeom prst="rect">
            <a:avLst/>
          </a:prstGeom>
          <a:noFill/>
          <a:ln w="9525">
            <a:noFill/>
            <a:miter lim="800000"/>
            <a:headEnd/>
            <a:tailEnd/>
          </a:ln>
        </p:spPr>
      </p:pic>
      <p:pic>
        <p:nvPicPr>
          <p:cNvPr id="19462" name="Picture 11" descr="817__228x228_melon-caviar-sqr">
            <a:hlinkClick r:id="rId7"/>
          </p:cNvPr>
          <p:cNvPicPr>
            <a:picLocks noChangeAspect="1" noChangeArrowheads="1"/>
          </p:cNvPicPr>
          <p:nvPr/>
        </p:nvPicPr>
        <p:blipFill>
          <a:blip r:embed="rId8" cstate="print"/>
          <a:srcRect/>
          <a:stretch>
            <a:fillRect/>
          </a:stretch>
        </p:blipFill>
        <p:spPr bwMode="auto">
          <a:xfrm>
            <a:off x="6096000" y="1371600"/>
            <a:ext cx="21717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143000"/>
          </a:xfrm>
        </p:spPr>
        <p:txBody>
          <a:bodyPr/>
          <a:lstStyle/>
          <a:p>
            <a:pPr eaLnBrk="1" hangingPunct="1"/>
            <a:r>
              <a:rPr lang="en-US" sz="4000" smtClean="0"/>
              <a:t>Spherification</a:t>
            </a:r>
            <a:br>
              <a:rPr lang="en-US" sz="4000" smtClean="0"/>
            </a:br>
            <a:r>
              <a:rPr lang="en-US" sz="4000" smtClean="0"/>
              <a:t>STEM Connections</a:t>
            </a:r>
          </a:p>
        </p:txBody>
      </p:sp>
      <p:sp>
        <p:nvSpPr>
          <p:cNvPr id="20483" name="Rectangle 3"/>
          <p:cNvSpPr>
            <a:spLocks noGrp="1" noChangeArrowheads="1"/>
          </p:cNvSpPr>
          <p:nvPr>
            <p:ph type="body" idx="1"/>
          </p:nvPr>
        </p:nvSpPr>
        <p:spPr>
          <a:xfrm>
            <a:off x="457200" y="1600200"/>
            <a:ext cx="8229600" cy="4800600"/>
          </a:xfrm>
        </p:spPr>
        <p:txBody>
          <a:bodyPr/>
          <a:lstStyle/>
          <a:p>
            <a:pPr eaLnBrk="1" hangingPunct="1">
              <a:lnSpc>
                <a:spcPct val="80000"/>
              </a:lnSpc>
            </a:pPr>
            <a:r>
              <a:rPr lang="en-US" sz="2400" smtClean="0"/>
              <a:t>Chemistry – reaction of calcium chloride and alginate (alginic acid) creates the gelatinous substance calcium alginate</a:t>
            </a:r>
          </a:p>
          <a:p>
            <a:pPr eaLnBrk="1" hangingPunct="1">
              <a:lnSpc>
                <a:spcPct val="80000"/>
              </a:lnSpc>
              <a:buFont typeface="Wingdings" pitchFamily="2" charset="2"/>
              <a:buNone/>
            </a:pPr>
            <a:r>
              <a:rPr lang="en-US" sz="2400" smtClean="0"/>
              <a:t>			</a:t>
            </a:r>
            <a:r>
              <a:rPr lang="en-US" sz="1600" smtClean="0"/>
              <a:t>CaCl</a:t>
            </a:r>
            <a:r>
              <a:rPr lang="en-US" sz="1600" baseline="-25000" smtClean="0"/>
              <a:t>2</a:t>
            </a:r>
          </a:p>
          <a:p>
            <a:pPr eaLnBrk="1" hangingPunct="1">
              <a:lnSpc>
                <a:spcPct val="80000"/>
              </a:lnSpc>
              <a:buFont typeface="Wingdings" pitchFamily="2" charset="2"/>
              <a:buNone/>
            </a:pPr>
            <a:r>
              <a:rPr lang="en-US" sz="1600" smtClean="0"/>
              <a:t>						C</a:t>
            </a:r>
            <a:r>
              <a:rPr lang="en-US" sz="1600" baseline="-25000" smtClean="0"/>
              <a:t>12</a:t>
            </a:r>
            <a:r>
              <a:rPr lang="en-US" sz="1600" smtClean="0"/>
              <a:t>H</a:t>
            </a:r>
            <a:r>
              <a:rPr lang="en-US" sz="1600" baseline="-25000" smtClean="0"/>
              <a:t>14</a:t>
            </a:r>
            <a:r>
              <a:rPr lang="en-US" sz="1600" smtClean="0"/>
              <a:t>CaO</a:t>
            </a:r>
            <a:r>
              <a:rPr lang="en-US" sz="1600" baseline="-25000" smtClean="0"/>
              <a:t>12</a:t>
            </a:r>
          </a:p>
          <a:p>
            <a:pPr eaLnBrk="1" hangingPunct="1">
              <a:lnSpc>
                <a:spcPct val="80000"/>
              </a:lnSpc>
              <a:buFont typeface="Wingdings" pitchFamily="2" charset="2"/>
              <a:buNone/>
            </a:pPr>
            <a:endParaRPr lang="en-US" sz="1600" baseline="-25000" smtClean="0"/>
          </a:p>
          <a:p>
            <a:pPr eaLnBrk="1" hangingPunct="1">
              <a:lnSpc>
                <a:spcPct val="80000"/>
              </a:lnSpc>
              <a:buFont typeface="Wingdings" pitchFamily="2" charset="2"/>
              <a:buNone/>
            </a:pPr>
            <a:r>
              <a:rPr lang="en-US" sz="1600" smtClean="0"/>
              <a:t>			C</a:t>
            </a:r>
            <a:r>
              <a:rPr lang="en-US" sz="1600" baseline="-25000" smtClean="0"/>
              <a:t>6</a:t>
            </a:r>
            <a:r>
              <a:rPr lang="en-US" sz="1600" smtClean="0"/>
              <a:t>H</a:t>
            </a:r>
            <a:r>
              <a:rPr lang="en-US" sz="1600" baseline="-25000" smtClean="0"/>
              <a:t>8</a:t>
            </a:r>
            <a:r>
              <a:rPr lang="en-US" sz="1600" smtClean="0"/>
              <a:t>O</a:t>
            </a:r>
            <a:r>
              <a:rPr lang="en-US" sz="1600" baseline="-25000" smtClean="0"/>
              <a:t>6</a:t>
            </a:r>
          </a:p>
          <a:p>
            <a:pPr eaLnBrk="1" hangingPunct="1">
              <a:lnSpc>
                <a:spcPct val="80000"/>
              </a:lnSpc>
            </a:pPr>
            <a:endParaRPr lang="en-US" sz="2400" smtClean="0"/>
          </a:p>
          <a:p>
            <a:pPr eaLnBrk="1" hangingPunct="1">
              <a:lnSpc>
                <a:spcPct val="80000"/>
              </a:lnSpc>
            </a:pPr>
            <a:r>
              <a:rPr lang="en-US" sz="2400" smtClean="0"/>
              <a:t>Physics </a:t>
            </a:r>
          </a:p>
          <a:p>
            <a:pPr lvl="1" eaLnBrk="1" hangingPunct="1">
              <a:lnSpc>
                <a:spcPct val="80000"/>
              </a:lnSpc>
            </a:pPr>
            <a:r>
              <a:rPr lang="en-US" sz="2000" smtClean="0"/>
              <a:t> Hydraulics</a:t>
            </a:r>
          </a:p>
          <a:p>
            <a:pPr lvl="1" eaLnBrk="1" hangingPunct="1">
              <a:lnSpc>
                <a:spcPct val="80000"/>
              </a:lnSpc>
            </a:pPr>
            <a:r>
              <a:rPr lang="en-US" sz="2000" smtClean="0"/>
              <a:t>Density of liquids</a:t>
            </a:r>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r>
              <a:rPr lang="en-US" sz="2400" smtClean="0"/>
              <a:t>Technology – use of functional ingredients in the kitchen</a:t>
            </a:r>
          </a:p>
          <a:p>
            <a:pPr eaLnBrk="1" hangingPunct="1">
              <a:lnSpc>
                <a:spcPct val="80000"/>
              </a:lnSpc>
            </a:pPr>
            <a:r>
              <a:rPr lang="en-US" sz="2400" smtClean="0"/>
              <a:t>Math – formulation percentages</a:t>
            </a:r>
          </a:p>
          <a:p>
            <a:pPr eaLnBrk="1" hangingPunct="1">
              <a:lnSpc>
                <a:spcPct val="80000"/>
              </a:lnSpc>
              <a:buFont typeface="Wingdings" pitchFamily="2" charset="2"/>
              <a:buNone/>
            </a:pPr>
            <a:endParaRPr lang="en-US" sz="2400" smtClean="0"/>
          </a:p>
        </p:txBody>
      </p:sp>
      <p:sp>
        <p:nvSpPr>
          <p:cNvPr id="20484" name="Line 6"/>
          <p:cNvSpPr>
            <a:spLocks noChangeShapeType="1"/>
          </p:cNvSpPr>
          <p:nvPr/>
        </p:nvSpPr>
        <p:spPr bwMode="auto">
          <a:xfrm>
            <a:off x="3276600" y="2895600"/>
            <a:ext cx="1600200" cy="152400"/>
          </a:xfrm>
          <a:prstGeom prst="line">
            <a:avLst/>
          </a:prstGeom>
          <a:noFill/>
          <a:ln w="9525">
            <a:solidFill>
              <a:schemeClr val="tx1"/>
            </a:solidFill>
            <a:round/>
            <a:headEnd/>
            <a:tailEnd/>
          </a:ln>
        </p:spPr>
        <p:txBody>
          <a:bodyPr/>
          <a:lstStyle/>
          <a:p>
            <a:endParaRPr lang="en-US"/>
          </a:p>
        </p:txBody>
      </p:sp>
      <p:sp>
        <p:nvSpPr>
          <p:cNvPr id="20485" name="Line 7"/>
          <p:cNvSpPr>
            <a:spLocks noChangeShapeType="1"/>
          </p:cNvSpPr>
          <p:nvPr/>
        </p:nvSpPr>
        <p:spPr bwMode="auto">
          <a:xfrm flipV="1">
            <a:off x="3429000" y="3048000"/>
            <a:ext cx="1447800" cy="457200"/>
          </a:xfrm>
          <a:prstGeom prst="line">
            <a:avLst/>
          </a:prstGeom>
          <a:noFill/>
          <a:ln w="9525">
            <a:solidFill>
              <a:schemeClr val="tx1"/>
            </a:solidFill>
            <a:round/>
            <a:headEnd/>
            <a:tailEnd/>
          </a:ln>
        </p:spPr>
        <p:txBody>
          <a:bodyPr/>
          <a:lstStyle/>
          <a:p>
            <a:endParaRPr lang="en-US"/>
          </a:p>
        </p:txBody>
      </p:sp>
      <p:pic>
        <p:nvPicPr>
          <p:cNvPr id="20486" name="Picture 11" descr="ANd9GcRZLg3ogqlnESAl3rVglw271ISufPoI2dit0dJ0YjYYIKrtMSfM">
            <a:hlinkClick r:id="rId3"/>
          </p:cNvPr>
          <p:cNvPicPr>
            <a:picLocks noChangeAspect="1" noChangeArrowheads="1"/>
          </p:cNvPicPr>
          <p:nvPr/>
        </p:nvPicPr>
        <p:blipFill>
          <a:blip r:embed="rId4" cstate="print"/>
          <a:srcRect/>
          <a:stretch>
            <a:fillRect/>
          </a:stretch>
        </p:blipFill>
        <p:spPr bwMode="auto">
          <a:xfrm>
            <a:off x="3962400" y="3810000"/>
            <a:ext cx="2438400" cy="1625600"/>
          </a:xfrm>
          <a:prstGeom prst="rect">
            <a:avLst/>
          </a:prstGeom>
          <a:noFill/>
          <a:ln w="9525">
            <a:noFill/>
            <a:miter lim="800000"/>
            <a:headEnd/>
            <a:tailEnd/>
          </a:ln>
        </p:spPr>
      </p:pic>
      <p:pic>
        <p:nvPicPr>
          <p:cNvPr id="20487" name="Picture 13" descr="Inverse_Spherification_Refill_Pack_2">
            <a:hlinkClick r:id="rId5"/>
          </p:cNvPr>
          <p:cNvPicPr>
            <a:picLocks noChangeAspect="1" noChangeArrowheads="1"/>
          </p:cNvPicPr>
          <p:nvPr/>
        </p:nvPicPr>
        <p:blipFill>
          <a:blip r:embed="rId6" cstate="print"/>
          <a:srcRect/>
          <a:stretch>
            <a:fillRect/>
          </a:stretch>
        </p:blipFill>
        <p:spPr bwMode="auto">
          <a:xfrm>
            <a:off x="6553200" y="2693988"/>
            <a:ext cx="2438400" cy="163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800" smtClean="0"/>
              <a:t>Modernist Technique 3</a:t>
            </a:r>
            <a:r>
              <a:rPr lang="en-US" sz="4000" smtClean="0"/>
              <a:t> </a:t>
            </a:r>
            <a:br>
              <a:rPr lang="en-US" sz="4000" smtClean="0"/>
            </a:br>
            <a:r>
              <a:rPr lang="en-US" sz="4000" smtClean="0"/>
              <a:t>Sous Vide</a:t>
            </a:r>
          </a:p>
        </p:txBody>
      </p:sp>
      <p:sp>
        <p:nvSpPr>
          <p:cNvPr id="21507" name="Rectangle 3"/>
          <p:cNvSpPr>
            <a:spLocks noGrp="1" noChangeArrowheads="1"/>
          </p:cNvSpPr>
          <p:nvPr>
            <p:ph type="body" idx="1"/>
          </p:nvPr>
        </p:nvSpPr>
        <p:spPr/>
        <p:txBody>
          <a:bodyPr/>
          <a:lstStyle/>
          <a:p>
            <a:pPr eaLnBrk="1" hangingPunct="1"/>
            <a:r>
              <a:rPr lang="en-US" sz="2800" smtClean="0"/>
              <a:t>Cooking foods in a vacuum bag in a water bath</a:t>
            </a:r>
          </a:p>
          <a:p>
            <a:pPr eaLnBrk="1" hangingPunct="1"/>
            <a:r>
              <a:rPr lang="en-US" sz="2800" smtClean="0"/>
              <a:t>Sous vide (pronounced </a:t>
            </a:r>
            <a:r>
              <a:rPr lang="en-US" sz="2800" i="1" smtClean="0"/>
              <a:t>Soo Veed</a:t>
            </a:r>
            <a:r>
              <a:rPr lang="en-US" sz="2800" smtClean="0"/>
              <a:t>) is French for “under vacuum”</a:t>
            </a:r>
          </a:p>
          <a:p>
            <a:pPr eaLnBrk="1" hangingPunct="1"/>
            <a:r>
              <a:rPr lang="en-US" sz="2800" smtClean="0"/>
              <a:t>Extremely accurate                    temperature temperature control</a:t>
            </a:r>
          </a:p>
          <a:p>
            <a:pPr eaLnBrk="1" hangingPunct="1"/>
            <a:r>
              <a:rPr lang="en-US" sz="2800" smtClean="0"/>
              <a:t>Capability of long cook                        cycles at low temperatures</a:t>
            </a:r>
          </a:p>
          <a:p>
            <a:pPr eaLnBrk="1" hangingPunct="1"/>
            <a:endParaRPr lang="en-US" sz="2800" smtClean="0"/>
          </a:p>
          <a:p>
            <a:pPr eaLnBrk="1" hangingPunct="1"/>
            <a:endParaRPr lang="en-US" sz="2800" smtClean="0"/>
          </a:p>
        </p:txBody>
      </p:sp>
      <p:pic>
        <p:nvPicPr>
          <p:cNvPr id="21508" name="Picture 5" descr="ANd9GcTYr0a7hMORcyIX9eR9IN9rG_ZiQmydrXhd2r6mn_uFppq8r6zUyw">
            <a:hlinkClick r:id="rId3"/>
          </p:cNvPr>
          <p:cNvPicPr>
            <a:picLocks noChangeAspect="1" noChangeArrowheads="1"/>
          </p:cNvPicPr>
          <p:nvPr/>
        </p:nvPicPr>
        <p:blipFill>
          <a:blip r:embed="rId4" cstate="print"/>
          <a:srcRect/>
          <a:stretch>
            <a:fillRect/>
          </a:stretch>
        </p:blipFill>
        <p:spPr bwMode="auto">
          <a:xfrm>
            <a:off x="5943600" y="358140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43000"/>
          </a:xfrm>
        </p:spPr>
        <p:txBody>
          <a:bodyPr/>
          <a:lstStyle/>
          <a:p>
            <a:pPr eaLnBrk="1" hangingPunct="1"/>
            <a:r>
              <a:rPr lang="en-US" sz="3200" b="1" smtClean="0"/>
              <a:t>Description</a:t>
            </a:r>
          </a:p>
        </p:txBody>
      </p:sp>
      <p:sp>
        <p:nvSpPr>
          <p:cNvPr id="4099" name="Rectangle 3"/>
          <p:cNvSpPr>
            <a:spLocks noGrp="1" noChangeArrowheads="1"/>
          </p:cNvSpPr>
          <p:nvPr>
            <p:ph type="body" idx="1"/>
          </p:nvPr>
        </p:nvSpPr>
        <p:spPr/>
        <p:txBody>
          <a:bodyPr/>
          <a:lstStyle/>
          <a:p>
            <a:pPr eaLnBrk="1" hangingPunct="1">
              <a:lnSpc>
                <a:spcPct val="90000"/>
              </a:lnSpc>
            </a:pPr>
            <a:endParaRPr lang="en-US" sz="2400" smtClean="0"/>
          </a:p>
          <a:p>
            <a:pPr eaLnBrk="1" hangingPunct="1">
              <a:lnSpc>
                <a:spcPct val="90000"/>
              </a:lnSpc>
              <a:buFont typeface="Wingdings" pitchFamily="2" charset="2"/>
              <a:buNone/>
            </a:pPr>
            <a:r>
              <a:rPr lang="en-US" sz="2400" smtClean="0"/>
              <a:t>	In recent years, fine-dining restaurants and world-class chefs have embraced technology and food science to create new and unique dishes and dining experiences. This trend places an unprecedented importance on science in the kitchen and can be used as an effective motivator for culinary students in their science and math studies. This session looks at three food preparation techniques popularized by this trend, their underlying science, and how they relate to topics in STEM curricula.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800" smtClean="0"/>
              <a:t>Modernist Technique 3</a:t>
            </a:r>
            <a:r>
              <a:rPr lang="en-US" sz="4000" smtClean="0"/>
              <a:t> </a:t>
            </a:r>
            <a:br>
              <a:rPr lang="en-US" sz="4000" smtClean="0"/>
            </a:br>
            <a:r>
              <a:rPr lang="en-US" sz="4000" smtClean="0"/>
              <a:t>Sous Vide</a:t>
            </a:r>
          </a:p>
        </p:txBody>
      </p:sp>
      <p:sp>
        <p:nvSpPr>
          <p:cNvPr id="22531" name="Rectangle 3"/>
          <p:cNvSpPr>
            <a:spLocks noGrp="1" noChangeArrowheads="1"/>
          </p:cNvSpPr>
          <p:nvPr>
            <p:ph type="body" idx="1"/>
          </p:nvPr>
        </p:nvSpPr>
        <p:spPr/>
        <p:txBody>
          <a:bodyPr/>
          <a:lstStyle/>
          <a:p>
            <a:pPr marL="609600" indent="-609600" eaLnBrk="1" hangingPunct="1">
              <a:buFont typeface="Wingdings" pitchFamily="2" charset="2"/>
              <a:buNone/>
            </a:pPr>
            <a:r>
              <a:rPr lang="en-US" smtClean="0"/>
              <a:t>Two Step Process</a:t>
            </a:r>
          </a:p>
          <a:p>
            <a:pPr marL="609600" indent="-609600" eaLnBrk="1" hangingPunct="1">
              <a:buFont typeface="Wingdings" pitchFamily="2" charset="2"/>
              <a:buAutoNum type="arabicPeriod"/>
            </a:pPr>
            <a:r>
              <a:rPr lang="en-US" smtClean="0"/>
              <a:t>Vacuum Sealing</a:t>
            </a:r>
          </a:p>
          <a:p>
            <a:pPr marL="609600" indent="-609600" eaLnBrk="1" hangingPunct="1">
              <a:buFont typeface="Wingdings" pitchFamily="2" charset="2"/>
              <a:buAutoNum type="arabicPeriod"/>
            </a:pPr>
            <a:r>
              <a:rPr lang="en-US" smtClean="0"/>
              <a:t>Water Bath Cooking</a:t>
            </a:r>
          </a:p>
          <a:p>
            <a:pPr marL="609600" indent="-609600" eaLnBrk="1" hangingPunct="1"/>
            <a:endParaRPr lang="en-US" smtClean="0"/>
          </a:p>
          <a:p>
            <a:pPr marL="609600" indent="-609600" eaLnBrk="1" hangingPunct="1"/>
            <a:endParaRPr lang="en-US" smtClean="0"/>
          </a:p>
        </p:txBody>
      </p:sp>
      <p:pic>
        <p:nvPicPr>
          <p:cNvPr id="22532" name="Picture 9" descr="minipack_mvs31xp">
            <a:hlinkClick r:id="rId3"/>
          </p:cNvPr>
          <p:cNvPicPr>
            <a:picLocks noChangeAspect="1" noChangeArrowheads="1"/>
          </p:cNvPicPr>
          <p:nvPr/>
        </p:nvPicPr>
        <p:blipFill>
          <a:blip r:embed="rId4" cstate="print"/>
          <a:srcRect/>
          <a:stretch>
            <a:fillRect/>
          </a:stretch>
        </p:blipFill>
        <p:spPr bwMode="auto">
          <a:xfrm>
            <a:off x="5410200" y="762000"/>
            <a:ext cx="2857500" cy="2857500"/>
          </a:xfrm>
          <a:prstGeom prst="rect">
            <a:avLst/>
          </a:prstGeom>
          <a:noFill/>
          <a:ln w="9525">
            <a:noFill/>
            <a:miter lim="800000"/>
            <a:headEnd/>
            <a:tailEnd/>
          </a:ln>
        </p:spPr>
      </p:pic>
      <p:sp>
        <p:nvSpPr>
          <p:cNvPr id="22533"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2534" name="AutoShape 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2535"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2536"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2537" name="AutoShape 19" descr="Z">
            <a:hlinkClick r:id="rId5"/>
          </p:cNvPr>
          <p:cNvSpPr>
            <a:spLocks noChangeAspect="1" noChangeArrowheads="1"/>
          </p:cNvSpPr>
          <p:nvPr/>
        </p:nvSpPr>
        <p:spPr bwMode="auto">
          <a:xfrm>
            <a:off x="1524000" y="1371600"/>
            <a:ext cx="6134100" cy="4095750"/>
          </a:xfrm>
          <a:prstGeom prst="rect">
            <a:avLst/>
          </a:prstGeom>
          <a:noFill/>
          <a:ln w="9525">
            <a:noFill/>
            <a:miter lim="800000"/>
            <a:headEnd/>
            <a:tailEnd/>
          </a:ln>
        </p:spPr>
        <p:txBody>
          <a:bodyPr/>
          <a:lstStyle/>
          <a:p>
            <a:endParaRPr lang="en-US"/>
          </a:p>
        </p:txBody>
      </p:sp>
      <p:sp>
        <p:nvSpPr>
          <p:cNvPr id="22538" name="AutoShape 21" descr="Z">
            <a:hlinkClick r:id="rId5"/>
          </p:cNvPr>
          <p:cNvSpPr>
            <a:spLocks noChangeAspect="1" noChangeArrowheads="1"/>
          </p:cNvSpPr>
          <p:nvPr/>
        </p:nvSpPr>
        <p:spPr bwMode="auto">
          <a:xfrm>
            <a:off x="1524000" y="1371600"/>
            <a:ext cx="6134100" cy="4095750"/>
          </a:xfrm>
          <a:prstGeom prst="rect">
            <a:avLst/>
          </a:prstGeom>
          <a:noFill/>
          <a:ln w="9525">
            <a:noFill/>
            <a:miter lim="800000"/>
            <a:headEnd/>
            <a:tailEnd/>
          </a:ln>
        </p:spPr>
        <p:txBody>
          <a:bodyPr/>
          <a:lstStyle/>
          <a:p>
            <a:endParaRPr lang="en-US"/>
          </a:p>
        </p:txBody>
      </p:sp>
      <p:pic>
        <p:nvPicPr>
          <p:cNvPr id="22539" name="Picture 23" descr="img_6236"/>
          <p:cNvPicPr>
            <a:picLocks noChangeAspect="1" noChangeArrowheads="1"/>
          </p:cNvPicPr>
          <p:nvPr/>
        </p:nvPicPr>
        <p:blipFill>
          <a:blip r:embed="rId6" cstate="print"/>
          <a:srcRect/>
          <a:stretch>
            <a:fillRect/>
          </a:stretch>
        </p:blipFill>
        <p:spPr bwMode="auto">
          <a:xfrm>
            <a:off x="2362200" y="3835400"/>
            <a:ext cx="4038600"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800" smtClean="0"/>
              <a:t>Modernist Technique 3</a:t>
            </a:r>
            <a:r>
              <a:rPr lang="en-US" sz="4000" smtClean="0"/>
              <a:t> </a:t>
            </a:r>
            <a:br>
              <a:rPr lang="en-US" sz="4000" smtClean="0"/>
            </a:br>
            <a:r>
              <a:rPr lang="en-US" sz="4000" smtClean="0"/>
              <a:t>Sous Vide</a:t>
            </a:r>
          </a:p>
        </p:txBody>
      </p:sp>
      <p:sp>
        <p:nvSpPr>
          <p:cNvPr id="23555" name="Rectangle 3"/>
          <p:cNvSpPr>
            <a:spLocks noGrp="1" noChangeArrowheads="1"/>
          </p:cNvSpPr>
          <p:nvPr>
            <p:ph type="body" idx="1"/>
          </p:nvPr>
        </p:nvSpPr>
        <p:spPr/>
        <p:txBody>
          <a:bodyPr/>
          <a:lstStyle/>
          <a:p>
            <a:pPr eaLnBrk="1" hangingPunct="1">
              <a:buFont typeface="Wingdings" pitchFamily="2" charset="2"/>
              <a:buNone/>
            </a:pPr>
            <a:r>
              <a:rPr lang="en-US" smtClean="0"/>
              <a:t>Meat and Poultry</a:t>
            </a:r>
          </a:p>
          <a:p>
            <a:pPr eaLnBrk="1" hangingPunct="1"/>
            <a:r>
              <a:rPr lang="en-US" smtClean="0"/>
              <a:t>Low temperature = tenderization, moisture retention and even doneness</a:t>
            </a:r>
          </a:p>
          <a:p>
            <a:pPr eaLnBrk="1" hangingPunct="1"/>
            <a:r>
              <a:rPr lang="en-US" smtClean="0"/>
              <a:t>Searing used to enhance                      flavor and                                        appearance</a:t>
            </a:r>
          </a:p>
        </p:txBody>
      </p:sp>
      <p:sp>
        <p:nvSpPr>
          <p:cNvPr id="23556" name="AutoShape 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3557"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355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3559" name="AutoShape 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3560" name="Picture 13" descr="ANd9GcQo06tZppzPkOVA5FvApRAUyS4dsI-nyWUn-O_uDlfMVVkhfYSL2Q">
            <a:hlinkClick r:id="rId3"/>
          </p:cNvPr>
          <p:cNvPicPr>
            <a:picLocks noChangeAspect="1" noChangeArrowheads="1"/>
          </p:cNvPicPr>
          <p:nvPr/>
        </p:nvPicPr>
        <p:blipFill>
          <a:blip r:embed="rId4" cstate="print"/>
          <a:srcRect/>
          <a:stretch>
            <a:fillRect/>
          </a:stretch>
        </p:blipFill>
        <p:spPr bwMode="auto">
          <a:xfrm>
            <a:off x="4191000" y="4191000"/>
            <a:ext cx="3886200" cy="218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800" smtClean="0"/>
              <a:t>Modernist Technique 3</a:t>
            </a:r>
            <a:r>
              <a:rPr lang="en-US" sz="4000" smtClean="0"/>
              <a:t> </a:t>
            </a:r>
            <a:br>
              <a:rPr lang="en-US" sz="4000" smtClean="0"/>
            </a:br>
            <a:r>
              <a:rPr lang="en-US" sz="4000" smtClean="0"/>
              <a:t>Sous Vide</a:t>
            </a:r>
          </a:p>
        </p:txBody>
      </p:sp>
      <p:sp>
        <p:nvSpPr>
          <p:cNvPr id="24579" name="Rectangle 3"/>
          <p:cNvSpPr>
            <a:spLocks noGrp="1" noChangeArrowheads="1"/>
          </p:cNvSpPr>
          <p:nvPr>
            <p:ph type="body" idx="1"/>
          </p:nvPr>
        </p:nvSpPr>
        <p:spPr/>
        <p:txBody>
          <a:bodyPr/>
          <a:lstStyle/>
          <a:p>
            <a:pPr eaLnBrk="1" hangingPunct="1">
              <a:buFont typeface="Wingdings" pitchFamily="2" charset="2"/>
              <a:buNone/>
            </a:pPr>
            <a:r>
              <a:rPr lang="en-US" smtClean="0"/>
              <a:t>Vegetables / Fruits</a:t>
            </a:r>
          </a:p>
          <a:p>
            <a:pPr eaLnBrk="1" hangingPunct="1"/>
            <a:r>
              <a:rPr lang="en-US" smtClean="0"/>
              <a:t>Delicate textures preserved.</a:t>
            </a:r>
          </a:p>
          <a:p>
            <a:pPr eaLnBrk="1" hangingPunct="1"/>
            <a:r>
              <a:rPr lang="en-US" smtClean="0"/>
              <a:t>Liquid used to infuse                                           flavor.                                                      </a:t>
            </a:r>
          </a:p>
          <a:p>
            <a:pPr eaLnBrk="1" hangingPunct="1">
              <a:buFont typeface="Wingdings" pitchFamily="2" charset="2"/>
              <a:buNone/>
            </a:pPr>
            <a:endParaRPr lang="en-US" smtClean="0"/>
          </a:p>
        </p:txBody>
      </p:sp>
      <p:sp>
        <p:nvSpPr>
          <p:cNvPr id="24580" name="AutoShape 4"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4581" name="AutoShape 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4582"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4583"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4584" name="AutoShape 9" descr="Z">
            <a:hlinkClick r:id="rId3"/>
          </p:cNvPr>
          <p:cNvSpPr>
            <a:spLocks noChangeAspect="1" noChangeArrowheads="1"/>
          </p:cNvSpPr>
          <p:nvPr/>
        </p:nvSpPr>
        <p:spPr bwMode="auto">
          <a:xfrm>
            <a:off x="1828800" y="1447800"/>
            <a:ext cx="5486400" cy="4095750"/>
          </a:xfrm>
          <a:prstGeom prst="rect">
            <a:avLst/>
          </a:prstGeom>
          <a:noFill/>
          <a:ln w="9525">
            <a:noFill/>
            <a:miter lim="800000"/>
            <a:headEnd/>
            <a:tailEnd/>
          </a:ln>
        </p:spPr>
        <p:txBody>
          <a:bodyPr/>
          <a:lstStyle/>
          <a:p>
            <a:endParaRPr lang="en-US"/>
          </a:p>
        </p:txBody>
      </p:sp>
      <p:pic>
        <p:nvPicPr>
          <p:cNvPr id="24585" name="Picture 15" descr="Vegetables and Peaches Ready for Sous Vide">
            <a:hlinkClick r:id="rId4" tooltip="Vegetables and Peaches Ready for Sous Vide"/>
          </p:cNvPr>
          <p:cNvPicPr>
            <a:picLocks noChangeAspect="1" noChangeArrowheads="1"/>
          </p:cNvPicPr>
          <p:nvPr/>
        </p:nvPicPr>
        <p:blipFill>
          <a:blip r:embed="rId5" cstate="print"/>
          <a:srcRect/>
          <a:stretch>
            <a:fillRect/>
          </a:stretch>
        </p:blipFill>
        <p:spPr bwMode="auto">
          <a:xfrm>
            <a:off x="3048000" y="3733800"/>
            <a:ext cx="4343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800" smtClean="0"/>
              <a:t>Modernist Technique 3</a:t>
            </a:r>
            <a:r>
              <a:rPr lang="en-US" sz="4000" smtClean="0"/>
              <a:t> </a:t>
            </a:r>
            <a:br>
              <a:rPr lang="en-US" sz="4000" smtClean="0"/>
            </a:br>
            <a:r>
              <a:rPr lang="en-US" sz="4000" smtClean="0"/>
              <a:t>Sous Vide</a:t>
            </a:r>
          </a:p>
        </p:txBody>
      </p:sp>
      <p:sp>
        <p:nvSpPr>
          <p:cNvPr id="25603" name="Rectangle 3"/>
          <p:cNvSpPr>
            <a:spLocks noGrp="1" noChangeArrowheads="1"/>
          </p:cNvSpPr>
          <p:nvPr>
            <p:ph type="body" idx="1"/>
          </p:nvPr>
        </p:nvSpPr>
        <p:spPr/>
        <p:txBody>
          <a:bodyPr/>
          <a:lstStyle/>
          <a:p>
            <a:pPr eaLnBrk="1" hangingPunct="1">
              <a:buFont typeface="Wingdings" pitchFamily="2" charset="2"/>
              <a:buNone/>
            </a:pPr>
            <a:r>
              <a:rPr lang="en-US" smtClean="0"/>
              <a:t>Eggs</a:t>
            </a:r>
          </a:p>
          <a:p>
            <a:pPr eaLnBrk="1" hangingPunct="1"/>
            <a:r>
              <a:rPr lang="en-US" smtClean="0"/>
              <a:t>Exact temperatures                          produce many                                          textures</a:t>
            </a:r>
          </a:p>
          <a:p>
            <a:pPr eaLnBrk="1" hangingPunct="1"/>
            <a:r>
              <a:rPr lang="en-US" smtClean="0"/>
              <a:t>Long holding times</a:t>
            </a:r>
          </a:p>
          <a:p>
            <a:pPr eaLnBrk="1" hangingPunct="1">
              <a:buFont typeface="Wingdings" pitchFamily="2" charset="2"/>
              <a:buNone/>
            </a:pPr>
            <a:r>
              <a:rPr lang="en-US" smtClean="0"/>
              <a:t> 	possible</a:t>
            </a:r>
          </a:p>
          <a:p>
            <a:pPr eaLnBrk="1" hangingPunct="1">
              <a:buFont typeface="Wingdings" pitchFamily="2" charset="2"/>
              <a:buNone/>
            </a:pPr>
            <a:endParaRPr lang="en-US" smtClean="0"/>
          </a:p>
        </p:txBody>
      </p:sp>
      <p:sp>
        <p:nvSpPr>
          <p:cNvPr id="25604" name="AutoShape 4"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5605" name="AutoShape 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5606"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5607"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5608" name="Picture 9" descr="eggmatrix136f-152f-with-temperatures-620x620">
            <a:hlinkClick r:id="rId3"/>
          </p:cNvPr>
          <p:cNvPicPr>
            <a:picLocks noChangeAspect="1" noChangeArrowheads="1"/>
          </p:cNvPicPr>
          <p:nvPr/>
        </p:nvPicPr>
        <p:blipFill>
          <a:blip r:embed="rId4" cstate="print"/>
          <a:srcRect/>
          <a:stretch>
            <a:fillRect/>
          </a:stretch>
        </p:blipFill>
        <p:spPr bwMode="auto">
          <a:xfrm>
            <a:off x="4724400" y="1600200"/>
            <a:ext cx="4095750"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09600"/>
            <a:ext cx="8229600" cy="1143000"/>
          </a:xfrm>
        </p:spPr>
        <p:txBody>
          <a:bodyPr/>
          <a:lstStyle/>
          <a:p>
            <a:pPr eaLnBrk="1" hangingPunct="1"/>
            <a:r>
              <a:rPr lang="en-US" sz="4000" smtClean="0"/>
              <a:t>Sous Vide</a:t>
            </a:r>
            <a:br>
              <a:rPr lang="en-US" sz="4000" smtClean="0"/>
            </a:br>
            <a:r>
              <a:rPr lang="en-US" sz="4000" smtClean="0"/>
              <a:t>STEM Connections</a:t>
            </a:r>
          </a:p>
        </p:txBody>
      </p:sp>
      <p:sp>
        <p:nvSpPr>
          <p:cNvPr id="26627" name="Rectangle 3"/>
          <p:cNvSpPr>
            <a:spLocks noGrp="1" noChangeArrowheads="1"/>
          </p:cNvSpPr>
          <p:nvPr>
            <p:ph type="body" idx="1"/>
          </p:nvPr>
        </p:nvSpPr>
        <p:spPr/>
        <p:txBody>
          <a:bodyPr/>
          <a:lstStyle/>
          <a:p>
            <a:pPr eaLnBrk="1" hangingPunct="1">
              <a:lnSpc>
                <a:spcPct val="90000"/>
              </a:lnSpc>
            </a:pPr>
            <a:r>
              <a:rPr lang="en-US" sz="2800" smtClean="0"/>
              <a:t>Physics </a:t>
            </a:r>
          </a:p>
          <a:p>
            <a:pPr lvl="1" eaLnBrk="1" hangingPunct="1">
              <a:lnSpc>
                <a:spcPct val="90000"/>
              </a:lnSpc>
            </a:pPr>
            <a:r>
              <a:rPr lang="en-US" sz="2400" smtClean="0"/>
              <a:t>Vacuum</a:t>
            </a:r>
          </a:p>
          <a:p>
            <a:pPr lvl="1" eaLnBrk="1" hangingPunct="1">
              <a:lnSpc>
                <a:spcPct val="90000"/>
              </a:lnSpc>
            </a:pPr>
            <a:r>
              <a:rPr lang="en-US" sz="2400" smtClean="0"/>
              <a:t>Heat transfer</a:t>
            </a:r>
          </a:p>
          <a:p>
            <a:pPr eaLnBrk="1" hangingPunct="1">
              <a:lnSpc>
                <a:spcPct val="90000"/>
              </a:lnSpc>
            </a:pPr>
            <a:r>
              <a:rPr lang="en-US" sz="2800" smtClean="0"/>
              <a:t>Biology </a:t>
            </a:r>
          </a:p>
          <a:p>
            <a:pPr lvl="1" eaLnBrk="1" hangingPunct="1">
              <a:lnSpc>
                <a:spcPct val="90000"/>
              </a:lnSpc>
            </a:pPr>
            <a:r>
              <a:rPr lang="en-US" sz="2400" smtClean="0"/>
              <a:t> Pathogen control</a:t>
            </a:r>
          </a:p>
          <a:p>
            <a:pPr eaLnBrk="1" hangingPunct="1">
              <a:lnSpc>
                <a:spcPct val="90000"/>
              </a:lnSpc>
            </a:pPr>
            <a:r>
              <a:rPr lang="en-US" sz="2800" smtClean="0"/>
              <a:t>Engineering/Technology</a:t>
            </a:r>
          </a:p>
          <a:p>
            <a:pPr lvl="1" eaLnBrk="1" hangingPunct="1">
              <a:lnSpc>
                <a:spcPct val="90000"/>
              </a:lnSpc>
            </a:pPr>
            <a:r>
              <a:rPr lang="en-US" sz="2400" smtClean="0"/>
              <a:t>Vacuum </a:t>
            </a:r>
          </a:p>
          <a:p>
            <a:pPr lvl="1" eaLnBrk="1" hangingPunct="1">
              <a:lnSpc>
                <a:spcPct val="90000"/>
              </a:lnSpc>
            </a:pPr>
            <a:r>
              <a:rPr lang="en-US" sz="2400" smtClean="0"/>
              <a:t>Cooking Equipment</a:t>
            </a:r>
          </a:p>
          <a:p>
            <a:pPr lvl="1" eaLnBrk="1" hangingPunct="1">
              <a:lnSpc>
                <a:spcPct val="90000"/>
              </a:lnSpc>
            </a:pPr>
            <a:r>
              <a:rPr lang="en-US" sz="2400" smtClean="0"/>
              <a:t>Temperature monitoring </a:t>
            </a:r>
          </a:p>
          <a:p>
            <a:pPr eaLnBrk="1" hangingPunct="1">
              <a:lnSpc>
                <a:spcPct val="90000"/>
              </a:lnSpc>
            </a:pPr>
            <a:r>
              <a:rPr lang="en-US" sz="2800" smtClean="0"/>
              <a:t>Math </a:t>
            </a:r>
          </a:p>
          <a:p>
            <a:pPr lvl="1" eaLnBrk="1" hangingPunct="1">
              <a:lnSpc>
                <a:spcPct val="90000"/>
              </a:lnSpc>
            </a:pPr>
            <a:r>
              <a:rPr lang="en-US" sz="2400" smtClean="0"/>
              <a:t> Charting Cook Cycles</a:t>
            </a:r>
          </a:p>
        </p:txBody>
      </p:sp>
      <p:sp>
        <p:nvSpPr>
          <p:cNvPr id="26628" name="AutoShape 5" descr="9k=">
            <a:hlinkClick r:id="rId3"/>
          </p:cNvPr>
          <p:cNvSpPr>
            <a:spLocks noChangeAspect="1" noChangeArrowheads="1"/>
          </p:cNvSpPr>
          <p:nvPr/>
        </p:nvSpPr>
        <p:spPr bwMode="auto">
          <a:xfrm>
            <a:off x="3205163" y="1381125"/>
            <a:ext cx="2733675" cy="4095750"/>
          </a:xfrm>
          <a:prstGeom prst="rect">
            <a:avLst/>
          </a:prstGeom>
          <a:noFill/>
          <a:ln w="9525">
            <a:noFill/>
            <a:miter lim="800000"/>
            <a:headEnd/>
            <a:tailEnd/>
          </a:ln>
        </p:spPr>
        <p:txBody>
          <a:bodyPr/>
          <a:lstStyle/>
          <a:p>
            <a:endParaRPr lang="en-US"/>
          </a:p>
        </p:txBody>
      </p:sp>
      <p:sp>
        <p:nvSpPr>
          <p:cNvPr id="26629" name="AutoShape 7" descr="9k=">
            <a:hlinkClick r:id="rId3"/>
          </p:cNvPr>
          <p:cNvSpPr>
            <a:spLocks noChangeAspect="1" noChangeArrowheads="1"/>
          </p:cNvSpPr>
          <p:nvPr/>
        </p:nvSpPr>
        <p:spPr bwMode="auto">
          <a:xfrm>
            <a:off x="3205163" y="1381125"/>
            <a:ext cx="2733675" cy="4095750"/>
          </a:xfrm>
          <a:prstGeom prst="rect">
            <a:avLst/>
          </a:prstGeom>
          <a:noFill/>
          <a:ln w="9525">
            <a:noFill/>
            <a:miter lim="800000"/>
            <a:headEnd/>
            <a:tailEnd/>
          </a:ln>
        </p:spPr>
        <p:txBody>
          <a:bodyPr/>
          <a:lstStyle/>
          <a:p>
            <a:endParaRPr lang="en-US"/>
          </a:p>
        </p:txBody>
      </p:sp>
      <p:sp>
        <p:nvSpPr>
          <p:cNvPr id="26630" name="AutoShape 9" descr="9k=">
            <a:hlinkClick r:id="rId3"/>
          </p:cNvPr>
          <p:cNvSpPr>
            <a:spLocks noChangeAspect="1" noChangeArrowheads="1"/>
          </p:cNvSpPr>
          <p:nvPr/>
        </p:nvSpPr>
        <p:spPr bwMode="auto">
          <a:xfrm>
            <a:off x="3200400" y="1371600"/>
            <a:ext cx="2733675" cy="4095750"/>
          </a:xfrm>
          <a:prstGeom prst="rect">
            <a:avLst/>
          </a:prstGeom>
          <a:noFill/>
          <a:ln w="9525">
            <a:noFill/>
            <a:miter lim="800000"/>
            <a:headEnd/>
            <a:tailEnd/>
          </a:ln>
        </p:spPr>
        <p:txBody>
          <a:bodyPr/>
          <a:lstStyle/>
          <a:p>
            <a:endParaRPr lang="en-US"/>
          </a:p>
        </p:txBody>
      </p:sp>
      <p:sp>
        <p:nvSpPr>
          <p:cNvPr id="26631" name="AutoShape 13" descr="9k=">
            <a:hlinkClick r:id="rId4"/>
          </p:cNvPr>
          <p:cNvSpPr>
            <a:spLocks noChangeAspect="1" noChangeArrowheads="1"/>
          </p:cNvSpPr>
          <p:nvPr/>
        </p:nvSpPr>
        <p:spPr bwMode="auto">
          <a:xfrm>
            <a:off x="3700463" y="2119313"/>
            <a:ext cx="1743075" cy="2619375"/>
          </a:xfrm>
          <a:prstGeom prst="rect">
            <a:avLst/>
          </a:prstGeom>
          <a:noFill/>
          <a:ln w="9525">
            <a:noFill/>
            <a:miter lim="800000"/>
            <a:headEnd/>
            <a:tailEnd/>
          </a:ln>
        </p:spPr>
        <p:txBody>
          <a:bodyPr/>
          <a:lstStyle/>
          <a:p>
            <a:endParaRPr lang="en-US"/>
          </a:p>
        </p:txBody>
      </p:sp>
      <p:sp>
        <p:nvSpPr>
          <p:cNvPr id="26632" name="AutoShape 15" descr="9k=">
            <a:hlinkClick r:id="rId4"/>
          </p:cNvPr>
          <p:cNvSpPr>
            <a:spLocks noChangeAspect="1" noChangeArrowheads="1"/>
          </p:cNvSpPr>
          <p:nvPr/>
        </p:nvSpPr>
        <p:spPr bwMode="auto">
          <a:xfrm>
            <a:off x="3733800" y="2133600"/>
            <a:ext cx="1743075" cy="2619375"/>
          </a:xfrm>
          <a:prstGeom prst="rect">
            <a:avLst/>
          </a:prstGeom>
          <a:noFill/>
          <a:ln w="9525">
            <a:noFill/>
            <a:miter lim="800000"/>
            <a:headEnd/>
            <a:tailEnd/>
          </a:ln>
        </p:spPr>
        <p:txBody>
          <a:bodyPr/>
          <a:lstStyle/>
          <a:p>
            <a:endParaRPr lang="en-US"/>
          </a:p>
        </p:txBody>
      </p:sp>
      <p:pic>
        <p:nvPicPr>
          <p:cNvPr id="26633" name="Picture 17" descr="screen480x480">
            <a:hlinkClick r:id="rId5"/>
          </p:cNvPr>
          <p:cNvPicPr>
            <a:picLocks noChangeAspect="1" noChangeArrowheads="1"/>
          </p:cNvPicPr>
          <p:nvPr/>
        </p:nvPicPr>
        <p:blipFill>
          <a:blip r:embed="rId6" cstate="print"/>
          <a:srcRect/>
          <a:stretch>
            <a:fillRect/>
          </a:stretch>
        </p:blipFill>
        <p:spPr bwMode="auto">
          <a:xfrm>
            <a:off x="5588000" y="1676400"/>
            <a:ext cx="3343275" cy="5010150"/>
          </a:xfrm>
          <a:prstGeom prst="rect">
            <a:avLst/>
          </a:prstGeom>
          <a:noFill/>
          <a:ln w="9525">
            <a:noFill/>
            <a:miter lim="800000"/>
            <a:headEnd/>
            <a:tailEnd/>
          </a:ln>
        </p:spPr>
      </p:pic>
      <p:pic>
        <p:nvPicPr>
          <p:cNvPr id="26634" name="Picture 19" descr="h = \frac{Q} {A \cdot \Delta T }"/>
          <p:cNvPicPr>
            <a:picLocks noChangeAspect="1" noChangeArrowheads="1"/>
          </p:cNvPicPr>
          <p:nvPr/>
        </p:nvPicPr>
        <p:blipFill>
          <a:blip r:embed="rId7" cstate="print"/>
          <a:srcRect/>
          <a:stretch>
            <a:fillRect/>
          </a:stretch>
        </p:blipFill>
        <p:spPr bwMode="auto">
          <a:xfrm>
            <a:off x="3581400" y="2362200"/>
            <a:ext cx="1524000" cy="63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Other Techniques</a:t>
            </a:r>
          </a:p>
        </p:txBody>
      </p:sp>
      <p:sp>
        <p:nvSpPr>
          <p:cNvPr id="27651" name="Rectangle 3"/>
          <p:cNvSpPr>
            <a:spLocks noGrp="1" noChangeArrowheads="1"/>
          </p:cNvSpPr>
          <p:nvPr>
            <p:ph type="body" idx="1"/>
          </p:nvPr>
        </p:nvSpPr>
        <p:spPr>
          <a:xfrm>
            <a:off x="304800" y="1752600"/>
            <a:ext cx="8229600" cy="4525963"/>
          </a:xfrm>
        </p:spPr>
        <p:txBody>
          <a:bodyPr/>
          <a:lstStyle/>
          <a:p>
            <a:pPr eaLnBrk="1" hangingPunct="1"/>
            <a:r>
              <a:rPr lang="en-US" smtClean="0"/>
              <a:t>Freezing with liquid nitrogen</a:t>
            </a:r>
          </a:p>
          <a:p>
            <a:pPr eaLnBrk="1" hangingPunct="1"/>
            <a:r>
              <a:rPr lang="en-US" smtClean="0"/>
              <a:t>Anti-griddle</a:t>
            </a:r>
          </a:p>
          <a:p>
            <a:pPr eaLnBrk="1" hangingPunct="1"/>
            <a:r>
              <a:rPr lang="en-US" smtClean="0"/>
              <a:t>Dry ice carbonation</a:t>
            </a:r>
          </a:p>
          <a:p>
            <a:pPr eaLnBrk="1" hangingPunct="1"/>
            <a:r>
              <a:rPr lang="en-US" smtClean="0"/>
              <a:t>Vacuum distillation</a:t>
            </a:r>
          </a:p>
          <a:p>
            <a:pPr eaLnBrk="1" hangingPunct="1"/>
            <a:r>
              <a:rPr lang="en-US" smtClean="0"/>
              <a:t>Centrifuges</a:t>
            </a:r>
          </a:p>
          <a:p>
            <a:pPr eaLnBrk="1" hangingPunct="1"/>
            <a:r>
              <a:rPr lang="en-US" smtClean="0"/>
              <a:t>Smoke guns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Other Ingredients</a:t>
            </a:r>
          </a:p>
        </p:txBody>
      </p:sp>
      <p:sp>
        <p:nvSpPr>
          <p:cNvPr id="28675" name="Rectangle 3"/>
          <p:cNvSpPr>
            <a:spLocks noGrp="1" noChangeArrowheads="1"/>
          </p:cNvSpPr>
          <p:nvPr>
            <p:ph type="body" idx="1"/>
          </p:nvPr>
        </p:nvSpPr>
        <p:spPr/>
        <p:txBody>
          <a:bodyPr/>
          <a:lstStyle/>
          <a:p>
            <a:pPr eaLnBrk="1" hangingPunct="1">
              <a:lnSpc>
                <a:spcPct val="80000"/>
              </a:lnSpc>
            </a:pPr>
            <a:r>
              <a:rPr lang="en-US" sz="2800" smtClean="0"/>
              <a:t>Hydrocolloids</a:t>
            </a:r>
          </a:p>
          <a:p>
            <a:pPr lvl="1" eaLnBrk="1" hangingPunct="1">
              <a:lnSpc>
                <a:spcPct val="80000"/>
              </a:lnSpc>
            </a:pPr>
            <a:r>
              <a:rPr lang="en-US" sz="2400" smtClean="0"/>
              <a:t>Gums</a:t>
            </a:r>
          </a:p>
          <a:p>
            <a:pPr lvl="1" eaLnBrk="1" hangingPunct="1">
              <a:lnSpc>
                <a:spcPct val="80000"/>
              </a:lnSpc>
            </a:pPr>
            <a:r>
              <a:rPr lang="en-US" sz="2400" smtClean="0"/>
              <a:t>Cold gel starches</a:t>
            </a:r>
          </a:p>
          <a:p>
            <a:pPr eaLnBrk="1" hangingPunct="1">
              <a:lnSpc>
                <a:spcPct val="80000"/>
              </a:lnSpc>
            </a:pPr>
            <a:r>
              <a:rPr lang="en-US" sz="2800" smtClean="0"/>
              <a:t>Emulsifiers</a:t>
            </a:r>
          </a:p>
          <a:p>
            <a:pPr eaLnBrk="1" hangingPunct="1">
              <a:lnSpc>
                <a:spcPct val="80000"/>
              </a:lnSpc>
            </a:pPr>
            <a:r>
              <a:rPr lang="en-US" sz="2800" smtClean="0"/>
              <a:t>Transglutaminase</a:t>
            </a:r>
          </a:p>
          <a:p>
            <a:pPr lvl="1" eaLnBrk="1" hangingPunct="1">
              <a:lnSpc>
                <a:spcPct val="80000"/>
              </a:lnSpc>
            </a:pPr>
            <a:r>
              <a:rPr lang="en-US" sz="2400" smtClean="0"/>
              <a:t>“meat glue”</a:t>
            </a:r>
          </a:p>
          <a:p>
            <a:pPr eaLnBrk="1" hangingPunct="1">
              <a:lnSpc>
                <a:spcPct val="80000"/>
              </a:lnSpc>
            </a:pPr>
            <a:r>
              <a:rPr lang="en-US" sz="2800" smtClean="0"/>
              <a:t>Flavor ingredients</a:t>
            </a:r>
          </a:p>
          <a:p>
            <a:pPr lvl="1" eaLnBrk="1" hangingPunct="1">
              <a:lnSpc>
                <a:spcPct val="80000"/>
              </a:lnSpc>
            </a:pPr>
            <a:r>
              <a:rPr lang="en-US" sz="2400" smtClean="0"/>
              <a:t>Extracts</a:t>
            </a:r>
          </a:p>
          <a:p>
            <a:pPr lvl="1" eaLnBrk="1" hangingPunct="1">
              <a:lnSpc>
                <a:spcPct val="80000"/>
              </a:lnSpc>
            </a:pPr>
            <a:r>
              <a:rPr lang="en-US" sz="2400" smtClean="0"/>
              <a:t>Oils</a:t>
            </a:r>
          </a:p>
          <a:p>
            <a:pPr lvl="1" eaLnBrk="1" hangingPunct="1">
              <a:lnSpc>
                <a:spcPct val="80000"/>
              </a:lnSpc>
            </a:pPr>
            <a:endParaRPr lang="en-US" sz="2400" smtClean="0"/>
          </a:p>
        </p:txBody>
      </p:sp>
      <p:pic>
        <p:nvPicPr>
          <p:cNvPr id="28676" name="Picture 5" descr="ANd9GcRK9bkpEwkkUXq5VyhcDEu80nk4YfvLzwdEMvbOdQLcfC50fXV2sWfKMyV59OiOdnPqkQALvJtF&amp;usqp=CAE"/>
          <p:cNvPicPr>
            <a:picLocks noChangeAspect="1" noChangeArrowheads="1"/>
          </p:cNvPicPr>
          <p:nvPr/>
        </p:nvPicPr>
        <p:blipFill>
          <a:blip r:embed="rId3" cstate="print"/>
          <a:srcRect/>
          <a:stretch>
            <a:fillRect/>
          </a:stretch>
        </p:blipFill>
        <p:spPr bwMode="auto">
          <a:xfrm>
            <a:off x="4572000" y="4419600"/>
            <a:ext cx="1933575" cy="2247900"/>
          </a:xfrm>
          <a:prstGeom prst="rect">
            <a:avLst/>
          </a:prstGeom>
          <a:noFill/>
          <a:ln w="9525">
            <a:noFill/>
            <a:miter lim="800000"/>
            <a:headEnd/>
            <a:tailEnd/>
          </a:ln>
        </p:spPr>
      </p:pic>
      <p:sp>
        <p:nvSpPr>
          <p:cNvPr id="28677"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8678" name="AutoShape 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867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8680" name="AutoShape 13" descr="2Q==">
            <a:hlinkClick r:id="rId4"/>
          </p:cNvPr>
          <p:cNvSpPr>
            <a:spLocks noChangeAspect="1" noChangeArrowheads="1"/>
          </p:cNvSpPr>
          <p:nvPr/>
        </p:nvSpPr>
        <p:spPr bwMode="auto">
          <a:xfrm>
            <a:off x="1066800" y="1600200"/>
            <a:ext cx="5476875" cy="3714750"/>
          </a:xfrm>
          <a:prstGeom prst="rect">
            <a:avLst/>
          </a:prstGeom>
          <a:noFill/>
          <a:ln w="9525">
            <a:noFill/>
            <a:miter lim="800000"/>
            <a:headEnd/>
            <a:tailEnd/>
          </a:ln>
        </p:spPr>
        <p:txBody>
          <a:bodyPr/>
          <a:lstStyle/>
          <a:p>
            <a:endParaRPr lang="en-US"/>
          </a:p>
        </p:txBody>
      </p:sp>
      <p:sp>
        <p:nvSpPr>
          <p:cNvPr id="28681"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8682"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8683" name="Picture 19" descr="ANd9GcRBgRnKLBMkzXS9rzmratkunItpfFh_Tq5i3tE3ZM3mj9jsSddtRA"/>
          <p:cNvPicPr>
            <a:picLocks noChangeAspect="1" noChangeArrowheads="1"/>
          </p:cNvPicPr>
          <p:nvPr/>
        </p:nvPicPr>
        <p:blipFill>
          <a:blip r:embed="rId5" cstate="print"/>
          <a:srcRect/>
          <a:stretch>
            <a:fillRect/>
          </a:stretch>
        </p:blipFill>
        <p:spPr bwMode="auto">
          <a:xfrm>
            <a:off x="4800600" y="1371600"/>
            <a:ext cx="3276600" cy="3276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Modernist Goes Mainstream</a:t>
            </a:r>
          </a:p>
        </p:txBody>
      </p:sp>
      <p:sp>
        <p:nvSpPr>
          <p:cNvPr id="29699" name="Rectangle 3"/>
          <p:cNvSpPr>
            <a:spLocks noGrp="1" noChangeArrowheads="1"/>
          </p:cNvSpPr>
          <p:nvPr>
            <p:ph type="body" idx="1"/>
          </p:nvPr>
        </p:nvSpPr>
        <p:spPr/>
        <p:txBody>
          <a:bodyPr/>
          <a:lstStyle/>
          <a:p>
            <a:pPr eaLnBrk="1" hangingPunct="1"/>
            <a:endParaRPr lang="en-US" sz="2800" smtClean="0"/>
          </a:p>
          <a:p>
            <a:pPr eaLnBrk="1" hangingPunct="1"/>
            <a:r>
              <a:rPr lang="en-US" sz="2800" smtClean="0"/>
              <a:t>Food Trucks featuring “MoGa”</a:t>
            </a:r>
          </a:p>
          <a:p>
            <a:pPr eaLnBrk="1" hangingPunct="1"/>
            <a:r>
              <a:rPr lang="en-US" sz="2800" smtClean="0"/>
              <a:t>Pre-made “Fruit Pearls”</a:t>
            </a:r>
          </a:p>
          <a:p>
            <a:pPr eaLnBrk="1" hangingPunct="1"/>
            <a:r>
              <a:rPr lang="en-US" sz="2800" smtClean="0"/>
              <a:t>Sous Vide in Fast Casual                        Restaurants</a:t>
            </a:r>
          </a:p>
          <a:p>
            <a:pPr lvl="1" eaLnBrk="1" hangingPunct="1"/>
            <a:r>
              <a:rPr lang="en-US" sz="2400" smtClean="0"/>
              <a:t>Chipotle Mexican Grill</a:t>
            </a:r>
          </a:p>
          <a:p>
            <a:pPr lvl="1" eaLnBrk="1" hangingPunct="1"/>
            <a:r>
              <a:rPr lang="en-US" sz="2400" smtClean="0"/>
              <a:t>Panera</a:t>
            </a:r>
          </a:p>
          <a:p>
            <a:pPr eaLnBrk="1" hangingPunct="1"/>
            <a:r>
              <a:rPr lang="en-US" sz="2800" smtClean="0"/>
              <a:t>Liquid Nitrogen Ice Cream chain </a:t>
            </a:r>
          </a:p>
        </p:txBody>
      </p:sp>
      <p:pic>
        <p:nvPicPr>
          <p:cNvPr id="29700" name="Picture 5" descr="The Fat Truck - Fort Worth, TX"/>
          <p:cNvPicPr>
            <a:picLocks noChangeAspect="1" noChangeArrowheads="1"/>
          </p:cNvPicPr>
          <p:nvPr/>
        </p:nvPicPr>
        <p:blipFill>
          <a:blip r:embed="rId3" cstate="print"/>
          <a:srcRect/>
          <a:stretch>
            <a:fillRect/>
          </a:stretch>
        </p:blipFill>
        <p:spPr bwMode="auto">
          <a:xfrm>
            <a:off x="6553200" y="1295400"/>
            <a:ext cx="1905000" cy="1905000"/>
          </a:xfrm>
          <a:prstGeom prst="rect">
            <a:avLst/>
          </a:prstGeom>
          <a:noFill/>
          <a:ln w="9525">
            <a:noFill/>
            <a:miter lim="800000"/>
            <a:headEnd/>
            <a:tailEnd/>
          </a:ln>
        </p:spPr>
      </p:pic>
      <p:pic>
        <p:nvPicPr>
          <p:cNvPr id="29701" name="Picture 7" descr="60700_4"/>
          <p:cNvPicPr>
            <a:picLocks noChangeAspect="1" noChangeArrowheads="1"/>
          </p:cNvPicPr>
          <p:nvPr/>
        </p:nvPicPr>
        <p:blipFill>
          <a:blip r:embed="rId4" cstate="print"/>
          <a:srcRect/>
          <a:stretch>
            <a:fillRect/>
          </a:stretch>
        </p:blipFill>
        <p:spPr bwMode="auto">
          <a:xfrm>
            <a:off x="6400800" y="3124200"/>
            <a:ext cx="2114550" cy="2114550"/>
          </a:xfrm>
          <a:prstGeom prst="rect">
            <a:avLst/>
          </a:prstGeom>
          <a:noFill/>
          <a:ln w="9525">
            <a:noFill/>
            <a:miter lim="800000"/>
            <a:headEnd/>
            <a:tailEnd/>
          </a:ln>
        </p:spPr>
      </p:pic>
      <p:sp>
        <p:nvSpPr>
          <p:cNvPr id="29702" name="AutoShape 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9703" name="AutoShape 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9704" name="Picture 13" descr="ANd9GcTbQFZAhgS1hqPDtMuA1IBcmN9NbyKcAKnLnlWJFikEClt2OLKu">
            <a:hlinkClick r:id="rId5"/>
          </p:cNvPr>
          <p:cNvPicPr>
            <a:picLocks noChangeAspect="1" noChangeArrowheads="1"/>
          </p:cNvPicPr>
          <p:nvPr/>
        </p:nvPicPr>
        <p:blipFill>
          <a:blip r:embed="rId6" cstate="print"/>
          <a:srcRect/>
          <a:stretch>
            <a:fillRect/>
          </a:stretch>
        </p:blipFill>
        <p:spPr bwMode="auto">
          <a:xfrm>
            <a:off x="6934200" y="4876800"/>
            <a:ext cx="1762125"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Resources - Print</a:t>
            </a:r>
          </a:p>
        </p:txBody>
      </p:sp>
      <p:sp>
        <p:nvSpPr>
          <p:cNvPr id="30723" name="Rectangle 3"/>
          <p:cNvSpPr>
            <a:spLocks noGrp="1" noChangeArrowheads="1"/>
          </p:cNvSpPr>
          <p:nvPr>
            <p:ph type="body" idx="1"/>
          </p:nvPr>
        </p:nvSpPr>
        <p:spPr>
          <a:xfrm>
            <a:off x="457200" y="1981200"/>
            <a:ext cx="7008813" cy="3886200"/>
          </a:xfrm>
        </p:spPr>
        <p:txBody>
          <a:bodyPr/>
          <a:lstStyle/>
          <a:p>
            <a:pPr eaLnBrk="1" hangingPunct="1">
              <a:lnSpc>
                <a:spcPct val="90000"/>
              </a:lnSpc>
            </a:pPr>
            <a:r>
              <a:rPr lang="en-US" i="1" smtClean="0"/>
              <a:t>Modernist Cuisine:The Art and Science of Cooking</a:t>
            </a:r>
            <a:r>
              <a:rPr lang="en-US" smtClean="0"/>
              <a:t> </a:t>
            </a:r>
          </a:p>
          <a:p>
            <a:pPr lvl="1" eaLnBrk="1" hangingPunct="1">
              <a:lnSpc>
                <a:spcPct val="90000"/>
              </a:lnSpc>
            </a:pPr>
            <a:r>
              <a:rPr lang="en-US" smtClean="0"/>
              <a:t>by Nathan Myhrvold, Chris Young,             Maxime Bilet</a:t>
            </a:r>
          </a:p>
          <a:p>
            <a:pPr lvl="1" eaLnBrk="1" hangingPunct="1">
              <a:lnSpc>
                <a:spcPct val="90000"/>
              </a:lnSpc>
            </a:pPr>
            <a:r>
              <a:rPr lang="en-US" i="1" smtClean="0"/>
              <a:t>Modernist Cuisine at Home</a:t>
            </a:r>
          </a:p>
          <a:p>
            <a:pPr eaLnBrk="1" hangingPunct="1">
              <a:lnSpc>
                <a:spcPct val="90000"/>
              </a:lnSpc>
            </a:pPr>
            <a:r>
              <a:rPr lang="en-US" i="1" smtClean="0"/>
              <a:t>On Food and Cooking:                The Science and Lore of the Kitchen</a:t>
            </a:r>
          </a:p>
          <a:p>
            <a:pPr lvl="1" eaLnBrk="1" hangingPunct="1">
              <a:lnSpc>
                <a:spcPct val="90000"/>
              </a:lnSpc>
            </a:pPr>
            <a:r>
              <a:rPr lang="en-US" smtClean="0"/>
              <a:t>by Harold McGee</a:t>
            </a:r>
          </a:p>
          <a:p>
            <a:pPr lvl="1" eaLnBrk="1" hangingPunct="1">
              <a:lnSpc>
                <a:spcPct val="90000"/>
              </a:lnSpc>
            </a:pPr>
            <a:r>
              <a:rPr lang="en-US" i="1" smtClean="0"/>
              <a:t>The Curious Cook</a:t>
            </a:r>
          </a:p>
          <a:p>
            <a:pPr eaLnBrk="1" hangingPunct="1">
              <a:lnSpc>
                <a:spcPct val="90000"/>
              </a:lnSpc>
            </a:pPr>
            <a:endParaRPr lang="en-US" i="1" smtClean="0"/>
          </a:p>
        </p:txBody>
      </p:sp>
      <p:pic>
        <p:nvPicPr>
          <p:cNvPr id="30724" name="Picture 4" descr="Modernist Cuisine: The Art and Science of Cooking"/>
          <p:cNvPicPr>
            <a:picLocks noChangeAspect="1" noChangeArrowheads="1"/>
          </p:cNvPicPr>
          <p:nvPr/>
        </p:nvPicPr>
        <p:blipFill>
          <a:blip r:embed="rId3" cstate="print"/>
          <a:srcRect/>
          <a:stretch>
            <a:fillRect/>
          </a:stretch>
        </p:blipFill>
        <p:spPr bwMode="auto">
          <a:xfrm>
            <a:off x="6934200" y="838200"/>
            <a:ext cx="1908175" cy="2971800"/>
          </a:xfrm>
          <a:prstGeom prst="rect">
            <a:avLst/>
          </a:prstGeom>
          <a:noFill/>
          <a:ln w="9525">
            <a:noFill/>
            <a:miter lim="800000"/>
            <a:headEnd/>
            <a:tailEnd/>
          </a:ln>
        </p:spPr>
      </p:pic>
      <p:sp>
        <p:nvSpPr>
          <p:cNvPr id="30725" name="AutoShape 5" descr="9k="/>
          <p:cNvSpPr>
            <a:spLocks noChangeAspect="1" noChangeArrowheads="1"/>
          </p:cNvSpPr>
          <p:nvPr/>
        </p:nvSpPr>
        <p:spPr bwMode="auto">
          <a:xfrm>
            <a:off x="155575" y="46038"/>
            <a:ext cx="1076325" cy="1524000"/>
          </a:xfrm>
          <a:prstGeom prst="rect">
            <a:avLst/>
          </a:prstGeom>
          <a:noFill/>
          <a:ln w="9525">
            <a:noFill/>
            <a:miter lim="800000"/>
            <a:headEnd/>
            <a:tailEnd/>
          </a:ln>
        </p:spPr>
        <p:txBody>
          <a:bodyPr/>
          <a:lstStyle/>
          <a:p>
            <a:endParaRPr lang="en-US"/>
          </a:p>
        </p:txBody>
      </p:sp>
      <p:sp>
        <p:nvSpPr>
          <p:cNvPr id="30726" name="AutoShape 6" descr="9k="/>
          <p:cNvSpPr>
            <a:spLocks noChangeAspect="1" noChangeArrowheads="1"/>
          </p:cNvSpPr>
          <p:nvPr/>
        </p:nvSpPr>
        <p:spPr bwMode="auto">
          <a:xfrm>
            <a:off x="4033838" y="2667000"/>
            <a:ext cx="1076325" cy="1524000"/>
          </a:xfrm>
          <a:prstGeom prst="rect">
            <a:avLst/>
          </a:prstGeom>
          <a:noFill/>
          <a:ln w="9525">
            <a:noFill/>
            <a:miter lim="800000"/>
            <a:headEnd/>
            <a:tailEnd/>
          </a:ln>
        </p:spPr>
        <p:txBody>
          <a:bodyPr/>
          <a:lstStyle/>
          <a:p>
            <a:endParaRPr lang="en-US"/>
          </a:p>
        </p:txBody>
      </p:sp>
      <p:pic>
        <p:nvPicPr>
          <p:cNvPr id="30727" name="Picture 8" descr="hm">
            <a:hlinkClick r:id="rId4"/>
          </p:cNvPr>
          <p:cNvPicPr>
            <a:picLocks noChangeAspect="1" noChangeArrowheads="1"/>
          </p:cNvPicPr>
          <p:nvPr/>
        </p:nvPicPr>
        <p:blipFill>
          <a:blip r:embed="rId5" cstate="print"/>
          <a:srcRect/>
          <a:stretch>
            <a:fillRect/>
          </a:stretch>
        </p:blipFill>
        <p:spPr bwMode="auto">
          <a:xfrm>
            <a:off x="6427788" y="3657600"/>
            <a:ext cx="2716212"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Resources - Media</a:t>
            </a:r>
          </a:p>
        </p:txBody>
      </p:sp>
      <p:sp>
        <p:nvSpPr>
          <p:cNvPr id="31747" name="Rectangle 3"/>
          <p:cNvSpPr>
            <a:spLocks noGrp="1" noChangeArrowheads="1"/>
          </p:cNvSpPr>
          <p:nvPr>
            <p:ph type="body" idx="1"/>
          </p:nvPr>
        </p:nvSpPr>
        <p:spPr>
          <a:xfrm>
            <a:off x="457200" y="1371600"/>
            <a:ext cx="7010400" cy="4525963"/>
          </a:xfrm>
        </p:spPr>
        <p:txBody>
          <a:bodyPr/>
          <a:lstStyle/>
          <a:p>
            <a:pPr eaLnBrk="1" hangingPunct="1">
              <a:lnSpc>
                <a:spcPct val="90000"/>
              </a:lnSpc>
            </a:pPr>
            <a:r>
              <a:rPr lang="en-US" sz="2400" i="1" smtClean="0"/>
              <a:t>Good Eats</a:t>
            </a:r>
          </a:p>
          <a:p>
            <a:pPr lvl="1" eaLnBrk="1" hangingPunct="1">
              <a:lnSpc>
                <a:spcPct val="90000"/>
              </a:lnSpc>
            </a:pPr>
            <a:r>
              <a:rPr lang="en-US" sz="2400" smtClean="0"/>
              <a:t>Alton Brown</a:t>
            </a:r>
          </a:p>
          <a:p>
            <a:pPr lvl="1" eaLnBrk="1" hangingPunct="1">
              <a:lnSpc>
                <a:spcPct val="90000"/>
              </a:lnSpc>
            </a:pPr>
            <a:r>
              <a:rPr lang="en-US" sz="2400" smtClean="0"/>
              <a:t>Food Network</a:t>
            </a:r>
          </a:p>
          <a:p>
            <a:pPr eaLnBrk="1" hangingPunct="1">
              <a:lnSpc>
                <a:spcPct val="90000"/>
              </a:lnSpc>
            </a:pPr>
            <a:r>
              <a:rPr lang="en-US" sz="2400" smtClean="0"/>
              <a:t>Fine Cooking </a:t>
            </a:r>
          </a:p>
          <a:p>
            <a:pPr lvl="1" eaLnBrk="1" hangingPunct="1">
              <a:lnSpc>
                <a:spcPct val="90000"/>
              </a:lnSpc>
            </a:pPr>
            <a:r>
              <a:rPr lang="en-US" sz="2400" smtClean="0">
                <a:hlinkClick r:id="rId3"/>
              </a:rPr>
              <a:t>http://www.finecooking.com/blog/food-geek</a:t>
            </a:r>
            <a:endParaRPr lang="en-US" sz="2400" smtClean="0"/>
          </a:p>
          <a:p>
            <a:pPr eaLnBrk="1" hangingPunct="1">
              <a:lnSpc>
                <a:spcPct val="90000"/>
              </a:lnSpc>
            </a:pPr>
            <a:r>
              <a:rPr lang="en-US" sz="2400" smtClean="0"/>
              <a:t>Modernist Cuisine Made Easy</a:t>
            </a:r>
          </a:p>
          <a:p>
            <a:pPr lvl="1" eaLnBrk="1" hangingPunct="1">
              <a:lnSpc>
                <a:spcPct val="90000"/>
              </a:lnSpc>
            </a:pPr>
            <a:r>
              <a:rPr lang="en-US" sz="2400" smtClean="0">
                <a:hlinkClick r:id="rId4"/>
              </a:rPr>
              <a:t>http://www.modernistcookingmadeeasy.com/</a:t>
            </a:r>
            <a:endParaRPr lang="en-US" sz="2400" smtClean="0"/>
          </a:p>
          <a:p>
            <a:pPr eaLnBrk="1" hangingPunct="1">
              <a:lnSpc>
                <a:spcPct val="90000"/>
              </a:lnSpc>
            </a:pPr>
            <a:r>
              <a:rPr lang="en-US" sz="2400" smtClean="0"/>
              <a:t>Science of Cooking</a:t>
            </a:r>
          </a:p>
          <a:p>
            <a:pPr lvl="1" eaLnBrk="1" hangingPunct="1">
              <a:lnSpc>
                <a:spcPct val="90000"/>
              </a:lnSpc>
            </a:pPr>
            <a:r>
              <a:rPr lang="en-US" sz="2400" smtClean="0">
                <a:hlinkClick r:id="rId5"/>
              </a:rPr>
              <a:t>http://www.scienceofcooking.com</a:t>
            </a:r>
            <a:r>
              <a:rPr lang="en-US" smtClean="0">
                <a:hlinkClick r:id="rId5"/>
              </a:rPr>
              <a:t>/</a:t>
            </a:r>
            <a:endParaRPr lang="en-US" sz="2400" smtClean="0"/>
          </a:p>
          <a:p>
            <a:pPr eaLnBrk="1" hangingPunct="1">
              <a:lnSpc>
                <a:spcPct val="90000"/>
              </a:lnSpc>
            </a:pPr>
            <a:r>
              <a:rPr lang="en-US" sz="2400" smtClean="0"/>
              <a:t>Serious Eats</a:t>
            </a:r>
          </a:p>
          <a:p>
            <a:pPr lvl="1" eaLnBrk="1" hangingPunct="1">
              <a:lnSpc>
                <a:spcPct val="90000"/>
              </a:lnSpc>
            </a:pPr>
            <a:r>
              <a:rPr lang="en-US" sz="2400" smtClean="0"/>
              <a:t>The Food Lab</a:t>
            </a:r>
          </a:p>
          <a:p>
            <a:pPr lvl="1" eaLnBrk="1" hangingPunct="1">
              <a:lnSpc>
                <a:spcPct val="90000"/>
              </a:lnSpc>
            </a:pPr>
            <a:r>
              <a:rPr lang="en-US" sz="2400" smtClean="0">
                <a:hlinkClick r:id="rId6"/>
              </a:rPr>
              <a:t>http://www.seriouseats.com/the-food-lab/</a:t>
            </a:r>
            <a:endParaRPr lang="en-US" sz="2400" smtClean="0"/>
          </a:p>
          <a:p>
            <a:pPr eaLnBrk="1" hangingPunct="1">
              <a:lnSpc>
                <a:spcPct val="90000"/>
              </a:lnSpc>
            </a:pPr>
            <a:r>
              <a:rPr lang="en-US" sz="2400" smtClean="0"/>
              <a:t>Youtube – “molecular gastronomy” = 36,700</a:t>
            </a:r>
            <a:r>
              <a:rPr lang="en-US" sz="2800" smtClean="0"/>
              <a:t> </a:t>
            </a:r>
          </a:p>
          <a:p>
            <a:pPr eaLnBrk="1" hangingPunct="1">
              <a:lnSpc>
                <a:spcPct val="90000"/>
              </a:lnSpc>
            </a:pPr>
            <a:endParaRPr lang="en-US" sz="2400" smtClean="0"/>
          </a:p>
        </p:txBody>
      </p:sp>
      <p:sp>
        <p:nvSpPr>
          <p:cNvPr id="31748" name="AutoShape 7" descr="9k="/>
          <p:cNvSpPr>
            <a:spLocks noChangeAspect="1" noChangeArrowheads="1"/>
          </p:cNvSpPr>
          <p:nvPr/>
        </p:nvSpPr>
        <p:spPr bwMode="auto">
          <a:xfrm>
            <a:off x="152400" y="0"/>
            <a:ext cx="1076325" cy="1524000"/>
          </a:xfrm>
          <a:prstGeom prst="rect">
            <a:avLst/>
          </a:prstGeom>
          <a:noFill/>
          <a:ln w="9525">
            <a:noFill/>
            <a:miter lim="800000"/>
            <a:headEnd/>
            <a:tailEnd/>
          </a:ln>
        </p:spPr>
        <p:txBody>
          <a:bodyPr/>
          <a:lstStyle/>
          <a:p>
            <a:endParaRPr lang="en-US"/>
          </a:p>
        </p:txBody>
      </p:sp>
      <p:sp>
        <p:nvSpPr>
          <p:cNvPr id="31749" name="AutoShape 9" descr="9k="/>
          <p:cNvSpPr>
            <a:spLocks noChangeAspect="1" noChangeArrowheads="1"/>
          </p:cNvSpPr>
          <p:nvPr/>
        </p:nvSpPr>
        <p:spPr bwMode="auto">
          <a:xfrm>
            <a:off x="4038600" y="2667000"/>
            <a:ext cx="1076325" cy="1524000"/>
          </a:xfrm>
          <a:prstGeom prst="rect">
            <a:avLst/>
          </a:prstGeom>
          <a:noFill/>
          <a:ln w="9525">
            <a:noFill/>
            <a:miter lim="800000"/>
            <a:headEnd/>
            <a:tailEnd/>
          </a:ln>
        </p:spPr>
        <p:txBody>
          <a:bodyPr/>
          <a:lstStyle/>
          <a:p>
            <a:endParaRPr lang="en-US"/>
          </a:p>
        </p:txBody>
      </p:sp>
      <p:sp>
        <p:nvSpPr>
          <p:cNvPr id="31750" name="AutoShape 1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1751" name="AutoShape 1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1752" name="AutoShape 1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1753" name="AutoShape 2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1754" name="AutoShape 2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31755" name="Picture 25" descr="altonbrown"/>
          <p:cNvPicPr>
            <a:picLocks noChangeAspect="1" noChangeArrowheads="1"/>
          </p:cNvPicPr>
          <p:nvPr/>
        </p:nvPicPr>
        <p:blipFill>
          <a:blip r:embed="rId7" cstate="print"/>
          <a:srcRect/>
          <a:stretch>
            <a:fillRect/>
          </a:stretch>
        </p:blipFill>
        <p:spPr bwMode="auto">
          <a:xfrm>
            <a:off x="5791200" y="838200"/>
            <a:ext cx="3200400"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200" b="1" smtClean="0"/>
              <a:t>Outcome</a:t>
            </a:r>
          </a:p>
        </p:txBody>
      </p:sp>
      <p:sp>
        <p:nvSpPr>
          <p:cNvPr id="5123" name="Rectangle 3"/>
          <p:cNvSpPr>
            <a:spLocks noGrp="1" noChangeArrowheads="1"/>
          </p:cNvSpPr>
          <p:nvPr>
            <p:ph type="body" idx="1"/>
          </p:nvPr>
        </p:nvSpPr>
        <p:spPr/>
        <p:txBody>
          <a:bodyPr/>
          <a:lstStyle/>
          <a:p>
            <a:pPr eaLnBrk="1" hangingPunct="1"/>
            <a:endParaRPr lang="en-US" sz="2800" smtClean="0"/>
          </a:p>
          <a:p>
            <a:pPr eaLnBrk="1" hangingPunct="1">
              <a:buFont typeface="Wingdings" pitchFamily="2" charset="2"/>
              <a:buNone/>
            </a:pPr>
            <a:r>
              <a:rPr lang="en-US" sz="2800" smtClean="0"/>
              <a:t>	Through this presentation, culinary instructors will gain new insight into the importance of science and technology in contemporary fine dining. They will learn which scientific principles are the basis for important modernist culinary techniques and how to connect them to science and math curriculum.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Resources - Organizations</a:t>
            </a:r>
          </a:p>
        </p:txBody>
      </p:sp>
      <p:sp>
        <p:nvSpPr>
          <p:cNvPr id="32771" name="Rectangle 3"/>
          <p:cNvSpPr>
            <a:spLocks noGrp="1" noChangeArrowheads="1"/>
          </p:cNvSpPr>
          <p:nvPr>
            <p:ph type="body" idx="1"/>
          </p:nvPr>
        </p:nvSpPr>
        <p:spPr/>
        <p:txBody>
          <a:bodyPr/>
          <a:lstStyle/>
          <a:p>
            <a:pPr eaLnBrk="1" hangingPunct="1"/>
            <a:r>
              <a:rPr lang="en-US" sz="2800" smtClean="0"/>
              <a:t>Research Chefs Association</a:t>
            </a:r>
          </a:p>
          <a:p>
            <a:pPr lvl="1" eaLnBrk="1" hangingPunct="1"/>
            <a:r>
              <a:rPr lang="en-US" sz="2400" smtClean="0"/>
              <a:t>Approved Culinology® Programs</a:t>
            </a:r>
          </a:p>
          <a:p>
            <a:pPr lvl="1" eaLnBrk="1" hangingPunct="1"/>
            <a:r>
              <a:rPr lang="en-US" sz="2400" smtClean="0"/>
              <a:t>http://www.culinology.com</a:t>
            </a:r>
          </a:p>
          <a:p>
            <a:pPr eaLnBrk="1" hangingPunct="1"/>
            <a:r>
              <a:rPr lang="en-US" sz="2800" smtClean="0"/>
              <a:t>Institute of Food Technologists Student Association</a:t>
            </a:r>
          </a:p>
          <a:p>
            <a:pPr lvl="1" eaLnBrk="1" hangingPunct="1"/>
            <a:r>
              <a:rPr lang="en-US" sz="2400" smtClean="0"/>
              <a:t>Scholarships</a:t>
            </a:r>
          </a:p>
          <a:p>
            <a:pPr lvl="1" eaLnBrk="1" hangingPunct="1">
              <a:buFont typeface="Wingdings" pitchFamily="2" charset="2"/>
              <a:buNone/>
            </a:pPr>
            <a:endParaRPr lang="en-US" sz="2400" smtClean="0"/>
          </a:p>
          <a:p>
            <a:pPr lvl="1" eaLnBrk="1" hangingPunct="1"/>
            <a:r>
              <a:rPr lang="en-US" sz="2400" smtClean="0"/>
              <a:t>http://www.ift.org/community/students/about-iftsa.aspx</a:t>
            </a:r>
          </a:p>
          <a:p>
            <a:pPr lvl="1" eaLnBrk="1" hangingPunct="1"/>
            <a:endParaRPr lang="en-US" sz="2400" smtClean="0"/>
          </a:p>
          <a:p>
            <a:pPr eaLnBrk="1" hangingPunct="1"/>
            <a:endParaRPr lang="en-US" sz="2800" smtClean="0"/>
          </a:p>
        </p:txBody>
      </p:sp>
      <p:sp>
        <p:nvSpPr>
          <p:cNvPr id="32772" name="AutoShape 5" descr="Z"/>
          <p:cNvSpPr>
            <a:spLocks noChangeAspect="1" noChangeArrowheads="1"/>
          </p:cNvSpPr>
          <p:nvPr/>
        </p:nvSpPr>
        <p:spPr bwMode="auto">
          <a:xfrm>
            <a:off x="63500" y="-288925"/>
            <a:ext cx="304800" cy="304800"/>
          </a:xfrm>
          <a:prstGeom prst="rect">
            <a:avLst/>
          </a:prstGeom>
          <a:noFill/>
          <a:ln w="9525">
            <a:noFill/>
            <a:miter lim="800000"/>
            <a:headEnd/>
            <a:tailEnd/>
          </a:ln>
        </p:spPr>
        <p:txBody>
          <a:bodyPr/>
          <a:lstStyle/>
          <a:p>
            <a:endParaRPr lang="en-US"/>
          </a:p>
        </p:txBody>
      </p:sp>
      <p:sp>
        <p:nvSpPr>
          <p:cNvPr id="32773" name="AutoShape 7" descr="Z"/>
          <p:cNvSpPr>
            <a:spLocks noChangeAspect="1" noChangeArrowheads="1"/>
          </p:cNvSpPr>
          <p:nvPr/>
        </p:nvSpPr>
        <p:spPr bwMode="auto">
          <a:xfrm>
            <a:off x="63500" y="-288925"/>
            <a:ext cx="304800" cy="304800"/>
          </a:xfrm>
          <a:prstGeom prst="rect">
            <a:avLst/>
          </a:prstGeom>
          <a:noFill/>
          <a:ln w="9525">
            <a:noFill/>
            <a:miter lim="800000"/>
            <a:headEnd/>
            <a:tailEnd/>
          </a:ln>
        </p:spPr>
        <p:txBody>
          <a:bodyPr/>
          <a:lstStyle/>
          <a:p>
            <a:endParaRPr lang="en-US"/>
          </a:p>
        </p:txBody>
      </p:sp>
      <p:sp>
        <p:nvSpPr>
          <p:cNvPr id="32774" name="AutoShape 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2775" name="AutoShape 1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2776" name="AutoShape 13" descr="9k=">
            <a:hlinkClick r:id="rId3"/>
          </p:cNvPr>
          <p:cNvSpPr>
            <a:spLocks noChangeAspect="1" noChangeArrowheads="1"/>
          </p:cNvSpPr>
          <p:nvPr/>
        </p:nvSpPr>
        <p:spPr bwMode="auto">
          <a:xfrm>
            <a:off x="3581400" y="2762250"/>
            <a:ext cx="1981200" cy="1333500"/>
          </a:xfrm>
          <a:prstGeom prst="rect">
            <a:avLst/>
          </a:prstGeom>
          <a:noFill/>
          <a:ln w="9525">
            <a:noFill/>
            <a:miter lim="800000"/>
            <a:headEnd/>
            <a:tailEnd/>
          </a:ln>
        </p:spPr>
        <p:txBody>
          <a:bodyPr/>
          <a:lstStyle/>
          <a:p>
            <a:endParaRPr lang="en-US"/>
          </a:p>
        </p:txBody>
      </p:sp>
      <p:sp>
        <p:nvSpPr>
          <p:cNvPr id="32777" name="AutoShape 15" descr="9k=">
            <a:hlinkClick r:id="rId3"/>
          </p:cNvPr>
          <p:cNvSpPr>
            <a:spLocks noChangeAspect="1" noChangeArrowheads="1"/>
          </p:cNvSpPr>
          <p:nvPr/>
        </p:nvSpPr>
        <p:spPr bwMode="auto">
          <a:xfrm>
            <a:off x="3581400" y="2762250"/>
            <a:ext cx="1981200" cy="1333500"/>
          </a:xfrm>
          <a:prstGeom prst="rect">
            <a:avLst/>
          </a:prstGeom>
          <a:noFill/>
          <a:ln w="9525">
            <a:noFill/>
            <a:miter lim="800000"/>
            <a:headEnd/>
            <a:tailEnd/>
          </a:ln>
        </p:spPr>
        <p:txBody>
          <a:bodyPr/>
          <a:lstStyle/>
          <a:p>
            <a:endParaRPr lang="en-US"/>
          </a:p>
        </p:txBody>
      </p:sp>
      <p:pic>
        <p:nvPicPr>
          <p:cNvPr id="32778" name="Picture 17" descr="ResearchChefsAssociationimage">
            <a:hlinkClick r:id="rId4"/>
          </p:cNvPr>
          <p:cNvPicPr>
            <a:picLocks noChangeAspect="1" noChangeArrowheads="1"/>
          </p:cNvPicPr>
          <p:nvPr/>
        </p:nvPicPr>
        <p:blipFill>
          <a:blip r:embed="rId5" cstate="print"/>
          <a:srcRect/>
          <a:stretch>
            <a:fillRect/>
          </a:stretch>
        </p:blipFill>
        <p:spPr bwMode="auto">
          <a:xfrm>
            <a:off x="6705600" y="1676400"/>
            <a:ext cx="1905000" cy="1258888"/>
          </a:xfrm>
          <a:prstGeom prst="rect">
            <a:avLst/>
          </a:prstGeom>
          <a:noFill/>
          <a:ln w="9525">
            <a:noFill/>
            <a:miter lim="800000"/>
            <a:headEnd/>
            <a:tailEnd/>
          </a:ln>
        </p:spPr>
      </p:pic>
      <p:sp>
        <p:nvSpPr>
          <p:cNvPr id="32779" name="AutoShape 19" descr="2Q==">
            <a:hlinkClick r:id="rId6"/>
          </p:cNvPr>
          <p:cNvSpPr>
            <a:spLocks noChangeAspect="1" noChangeArrowheads="1"/>
          </p:cNvSpPr>
          <p:nvPr/>
        </p:nvSpPr>
        <p:spPr bwMode="auto">
          <a:xfrm>
            <a:off x="3857625" y="2790825"/>
            <a:ext cx="1428750" cy="1276350"/>
          </a:xfrm>
          <a:prstGeom prst="rect">
            <a:avLst/>
          </a:prstGeom>
          <a:noFill/>
          <a:ln w="9525">
            <a:noFill/>
            <a:miter lim="800000"/>
            <a:headEnd/>
            <a:tailEnd/>
          </a:ln>
        </p:spPr>
        <p:txBody>
          <a:bodyPr/>
          <a:lstStyle/>
          <a:p>
            <a:endParaRPr lang="en-US"/>
          </a:p>
        </p:txBody>
      </p:sp>
      <p:sp>
        <p:nvSpPr>
          <p:cNvPr id="32780" name="AutoShape 21" descr="2Q==">
            <a:hlinkClick r:id="rId6"/>
          </p:cNvPr>
          <p:cNvSpPr>
            <a:spLocks noChangeAspect="1" noChangeArrowheads="1"/>
          </p:cNvSpPr>
          <p:nvPr/>
        </p:nvSpPr>
        <p:spPr bwMode="auto">
          <a:xfrm>
            <a:off x="3857625" y="2790825"/>
            <a:ext cx="1428750" cy="1276350"/>
          </a:xfrm>
          <a:prstGeom prst="rect">
            <a:avLst/>
          </a:prstGeom>
          <a:noFill/>
          <a:ln w="9525">
            <a:noFill/>
            <a:miter lim="800000"/>
            <a:headEnd/>
            <a:tailEnd/>
          </a:ln>
        </p:spPr>
        <p:txBody>
          <a:bodyPr/>
          <a:lstStyle/>
          <a:p>
            <a:endParaRPr lang="en-US"/>
          </a:p>
        </p:txBody>
      </p:sp>
      <p:pic>
        <p:nvPicPr>
          <p:cNvPr id="32781" name="Picture 23" descr="IFT_logo_as_of_5"/>
          <p:cNvPicPr>
            <a:picLocks noChangeAspect="1" noChangeArrowheads="1"/>
          </p:cNvPicPr>
          <p:nvPr/>
        </p:nvPicPr>
        <p:blipFill>
          <a:blip r:embed="rId7" cstate="print"/>
          <a:srcRect/>
          <a:stretch>
            <a:fillRect/>
          </a:stretch>
        </p:blipFill>
        <p:spPr bwMode="auto">
          <a:xfrm>
            <a:off x="6858000" y="3505200"/>
            <a:ext cx="1714500" cy="153193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sz="6000" smtClean="0"/>
              <a:t>?</a:t>
            </a:r>
          </a:p>
        </p:txBody>
      </p:sp>
      <p:sp>
        <p:nvSpPr>
          <p:cNvPr id="33795" name="Rectangle 3"/>
          <p:cNvSpPr>
            <a:spLocks noGrp="1" noChangeArrowheads="1"/>
          </p:cNvSpPr>
          <p:nvPr>
            <p:ph type="body" idx="1"/>
          </p:nvPr>
        </p:nvSpPr>
        <p:spPr>
          <a:xfrm>
            <a:off x="2971800" y="2209800"/>
            <a:ext cx="3352800" cy="3886200"/>
          </a:xfrm>
        </p:spPr>
        <p:txBody>
          <a:bodyPr/>
          <a:lstStyle/>
          <a:p>
            <a:pPr eaLnBrk="1" hangingPunct="1"/>
            <a:r>
              <a:rPr lang="en-US" smtClean="0"/>
              <a:t>Questions</a:t>
            </a:r>
          </a:p>
          <a:p>
            <a:pPr eaLnBrk="1" hangingPunct="1"/>
            <a:r>
              <a:rPr lang="en-US" smtClean="0"/>
              <a:t>Comments</a:t>
            </a:r>
          </a:p>
          <a:p>
            <a:pPr eaLnBrk="1" hangingPunct="1"/>
            <a:r>
              <a:rPr lang="en-US" smtClean="0"/>
              <a:t>Anecdotes</a:t>
            </a:r>
          </a:p>
          <a:p>
            <a:pPr eaLnBrk="1" hangingPunct="1"/>
            <a:r>
              <a:rPr lang="en-US" smtClean="0"/>
              <a:t>Observations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ctrTitle"/>
          </p:nvPr>
        </p:nvSpPr>
        <p:spPr/>
        <p:txBody>
          <a:bodyPr/>
          <a:lstStyle/>
          <a:p>
            <a:pPr eaLnBrk="1" hangingPunct="1"/>
            <a:r>
              <a:rPr lang="en-US" smtClean="0"/>
              <a:t>Thank You !</a:t>
            </a:r>
          </a:p>
        </p:txBody>
      </p:sp>
      <p:sp>
        <p:nvSpPr>
          <p:cNvPr id="34819" name="Rectangle 5"/>
          <p:cNvSpPr>
            <a:spLocks noGrp="1" noChangeArrowheads="1"/>
          </p:cNvSpPr>
          <p:nvPr>
            <p:ph type="subTitle" idx="1"/>
          </p:nvPr>
        </p:nvSpPr>
        <p:spPr/>
        <p:txBody>
          <a:bodyPr/>
          <a:lstStyle/>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John Draz CEC, CCE</a:t>
            </a:r>
          </a:p>
        </p:txBody>
      </p:sp>
      <p:sp>
        <p:nvSpPr>
          <p:cNvPr id="6147" name="Rectangle 3"/>
          <p:cNvSpPr>
            <a:spLocks noGrp="1" noChangeArrowheads="1"/>
          </p:cNvSpPr>
          <p:nvPr>
            <p:ph type="body" idx="1"/>
          </p:nvPr>
        </p:nvSpPr>
        <p:spPr/>
        <p:txBody>
          <a:bodyPr/>
          <a:lstStyle/>
          <a:p>
            <a:pPr eaLnBrk="1" hangingPunct="1"/>
            <a:r>
              <a:rPr lang="en-US" smtClean="0"/>
              <a:t>15+ years teaching culinary arts</a:t>
            </a:r>
          </a:p>
          <a:p>
            <a:pPr eaLnBrk="1" hangingPunct="1"/>
            <a:r>
              <a:rPr lang="en-US" smtClean="0"/>
              <a:t>Founding program chair, The Culinary School of Kendall College</a:t>
            </a:r>
          </a:p>
          <a:p>
            <a:pPr eaLnBrk="1" hangingPunct="1"/>
            <a:r>
              <a:rPr lang="en-US" smtClean="0"/>
              <a:t>Co-author, </a:t>
            </a:r>
            <a:r>
              <a:rPr lang="en-US" i="1" smtClean="0"/>
              <a:t>The Culinary Professional</a:t>
            </a:r>
          </a:p>
          <a:p>
            <a:pPr lvl="1" algn="ctr" eaLnBrk="1" hangingPunct="1">
              <a:buFont typeface="Wingdings" pitchFamily="2" charset="2"/>
              <a:buNone/>
            </a:pPr>
            <a:r>
              <a:rPr lang="en-US" smtClean="0"/>
              <a:t>© 2014, Goodheart-Willcox Publisher</a:t>
            </a:r>
          </a:p>
          <a:p>
            <a:pPr eaLnBrk="1" hangingPunct="1"/>
            <a:r>
              <a:rPr lang="en-US" smtClean="0"/>
              <a:t>Currently, Research Chef, Ed Miniat, Inc.</a:t>
            </a:r>
          </a:p>
          <a:p>
            <a:pPr lvl="1" eaLnBrk="1" hangingPunct="1"/>
            <a:r>
              <a:rPr lang="en-US" smtClean="0"/>
              <a:t>Board Member, Research Chefs Assoc.</a:t>
            </a:r>
          </a:p>
          <a:p>
            <a:pPr lvl="1" algn="ctr" eaLnBrk="1" hangingPunct="1">
              <a:buFont typeface="Wingdings" pitchFamily="2" charset="2"/>
              <a:buNone/>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Connections</a:t>
            </a:r>
          </a:p>
        </p:txBody>
      </p:sp>
      <p:sp>
        <p:nvSpPr>
          <p:cNvPr id="7171" name="Rectangle 3"/>
          <p:cNvSpPr>
            <a:spLocks noGrp="1" noChangeArrowheads="1"/>
          </p:cNvSpPr>
          <p:nvPr>
            <p:ph type="body" idx="1"/>
          </p:nvPr>
        </p:nvSpPr>
        <p:spPr/>
        <p:txBody>
          <a:bodyPr/>
          <a:lstStyle/>
          <a:p>
            <a:pPr eaLnBrk="1" hangingPunct="1"/>
            <a:r>
              <a:rPr lang="en-US" smtClean="0"/>
              <a:t>Integrating STEM </a:t>
            </a:r>
          </a:p>
          <a:p>
            <a:pPr eaLnBrk="1" hangingPunct="1"/>
            <a:r>
              <a:rPr lang="en-US" smtClean="0"/>
              <a:t>Relevance</a:t>
            </a:r>
          </a:p>
          <a:p>
            <a:pPr eaLnBrk="1" hangingPunct="1"/>
            <a:r>
              <a:rPr lang="en-US" smtClean="0"/>
              <a:t>New Career Paths</a:t>
            </a:r>
          </a:p>
        </p:txBody>
      </p:sp>
      <p:pic>
        <p:nvPicPr>
          <p:cNvPr id="7172" name="Picture 5" descr="resampled_Richard%20Kano%201"/>
          <p:cNvPicPr>
            <a:picLocks noChangeAspect="1" noChangeArrowheads="1"/>
          </p:cNvPicPr>
          <p:nvPr/>
        </p:nvPicPr>
        <p:blipFill>
          <a:blip r:embed="rId3" cstate="print"/>
          <a:srcRect/>
          <a:stretch>
            <a:fillRect/>
          </a:stretch>
        </p:blipFill>
        <p:spPr bwMode="auto">
          <a:xfrm>
            <a:off x="4572000" y="1828800"/>
            <a:ext cx="3924300" cy="3273425"/>
          </a:xfrm>
          <a:prstGeom prst="rect">
            <a:avLst/>
          </a:prstGeom>
          <a:noFill/>
          <a:ln w="9525">
            <a:noFill/>
            <a:miter lim="800000"/>
            <a:headEnd/>
            <a:tailEnd/>
          </a:ln>
        </p:spPr>
      </p:pic>
      <p:sp>
        <p:nvSpPr>
          <p:cNvPr id="7173" name="Text Box 6"/>
          <p:cNvSpPr txBox="1">
            <a:spLocks noChangeArrowheads="1"/>
          </p:cNvSpPr>
          <p:nvPr/>
        </p:nvSpPr>
        <p:spPr bwMode="auto">
          <a:xfrm>
            <a:off x="4419600" y="5334000"/>
            <a:ext cx="4267200" cy="457200"/>
          </a:xfrm>
          <a:prstGeom prst="rect">
            <a:avLst/>
          </a:prstGeom>
          <a:noFill/>
          <a:ln w="9525">
            <a:noFill/>
            <a:miter lim="800000"/>
            <a:headEnd/>
            <a:tailEnd/>
          </a:ln>
        </p:spPr>
        <p:txBody>
          <a:bodyPr>
            <a:spAutoFit/>
          </a:bodyPr>
          <a:lstStyle/>
          <a:p>
            <a:pPr algn="ctr">
              <a:spcBef>
                <a:spcPct val="50000"/>
              </a:spcBef>
            </a:pPr>
            <a:r>
              <a:rPr lang="en-US" sz="2400"/>
              <a:t>“ But I just want to cook”!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What is Modernist Cuisine?</a:t>
            </a:r>
          </a:p>
        </p:txBody>
      </p:sp>
      <p:sp>
        <p:nvSpPr>
          <p:cNvPr id="8195" name="Rectangle 3"/>
          <p:cNvSpPr>
            <a:spLocks noGrp="1" noChangeArrowheads="1"/>
          </p:cNvSpPr>
          <p:nvPr>
            <p:ph type="body" idx="1"/>
          </p:nvPr>
        </p:nvSpPr>
        <p:spPr/>
        <p:txBody>
          <a:bodyPr/>
          <a:lstStyle/>
          <a:p>
            <a:pPr eaLnBrk="1" hangingPunct="1"/>
            <a:r>
              <a:rPr lang="en-US" smtClean="0"/>
              <a:t>A modern style of cooking, which takes advantage of many technical innovations from the scientific disciplines. </a:t>
            </a:r>
            <a:endParaRPr lang="en-US" b="1" smtClean="0"/>
          </a:p>
          <a:p>
            <a:pPr eaLnBrk="1" hangingPunct="1"/>
            <a:r>
              <a:rPr lang="en-US" smtClean="0"/>
              <a:t>AKA</a:t>
            </a:r>
          </a:p>
          <a:p>
            <a:pPr lvl="1" eaLnBrk="1" hangingPunct="1"/>
            <a:r>
              <a:rPr lang="en-US" smtClean="0"/>
              <a:t>Molecular gastronomy</a:t>
            </a:r>
          </a:p>
          <a:p>
            <a:pPr lvl="1" eaLnBrk="1" hangingPunct="1"/>
            <a:r>
              <a:rPr lang="en-US" smtClean="0"/>
              <a:t>Culinary physics</a:t>
            </a:r>
          </a:p>
          <a:p>
            <a:pPr lvl="1" eaLnBrk="1" hangingPunct="1"/>
            <a:r>
              <a:rPr lang="en-US" smtClean="0"/>
              <a:t>Experimental cuisine </a:t>
            </a:r>
          </a:p>
          <a:p>
            <a:pPr lvl="1" eaLnBrk="1" hangingPunct="1"/>
            <a:r>
              <a:rPr lang="en-US" smtClean="0"/>
              <a:t>Culinology®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Pioneers of Modernist Cuisine</a:t>
            </a:r>
          </a:p>
        </p:txBody>
      </p:sp>
      <p:sp>
        <p:nvSpPr>
          <p:cNvPr id="9219" name="Rectangle 3"/>
          <p:cNvSpPr>
            <a:spLocks noGrp="1" noChangeArrowheads="1"/>
          </p:cNvSpPr>
          <p:nvPr>
            <p:ph type="body" idx="1"/>
          </p:nvPr>
        </p:nvSpPr>
        <p:spPr/>
        <p:txBody>
          <a:bodyPr/>
          <a:lstStyle/>
          <a:p>
            <a:pPr eaLnBrk="1" hangingPunct="1">
              <a:buFont typeface="Wingdings" pitchFamily="2" charset="2"/>
              <a:buNone/>
            </a:pPr>
            <a:r>
              <a:rPr lang="en-US" smtClean="0"/>
              <a:t>Ferran Adria</a:t>
            </a:r>
          </a:p>
          <a:p>
            <a:pPr eaLnBrk="1" hangingPunct="1"/>
            <a:r>
              <a:rPr lang="en-US" smtClean="0"/>
              <a:t>El Bulli, </a:t>
            </a:r>
          </a:p>
          <a:p>
            <a:pPr lvl="1" eaLnBrk="1" hangingPunct="1"/>
            <a:r>
              <a:rPr lang="en-US" smtClean="0"/>
              <a:t>Roses, Spain</a:t>
            </a:r>
          </a:p>
          <a:p>
            <a:pPr lvl="1" eaLnBrk="1" hangingPunct="1">
              <a:buFont typeface="Wingdings" pitchFamily="2" charset="2"/>
              <a:buNone/>
            </a:pPr>
            <a:r>
              <a:rPr lang="en-US" smtClean="0"/>
              <a:t>1983- 2011 </a:t>
            </a:r>
          </a:p>
          <a:p>
            <a:pPr lvl="1" eaLnBrk="1" hangingPunct="1">
              <a:buFont typeface="Wingdings" pitchFamily="2" charset="2"/>
              <a:buNone/>
            </a:pPr>
            <a:endParaRPr lang="en-US" smtClean="0"/>
          </a:p>
          <a:p>
            <a:pPr eaLnBrk="1" hangingPunct="1"/>
            <a:r>
              <a:rPr lang="en-US" smtClean="0"/>
              <a:t>“The father of                                        molecular gastromony”</a:t>
            </a:r>
          </a:p>
          <a:p>
            <a:pPr eaLnBrk="1" hangingPunct="1">
              <a:buFont typeface="Wingdings" pitchFamily="2" charset="2"/>
              <a:buNone/>
            </a:pPr>
            <a:endParaRPr lang="en-US" smtClean="0"/>
          </a:p>
          <a:p>
            <a:pPr eaLnBrk="1" hangingPunct="1"/>
            <a:endParaRPr lang="en-US" smtClean="0"/>
          </a:p>
        </p:txBody>
      </p:sp>
      <p:pic>
        <p:nvPicPr>
          <p:cNvPr id="9220" name="Picture 7" descr="ferran-adria-outside-the-entrance-to-elbulli">
            <a:hlinkClick r:id="rId3"/>
          </p:cNvPr>
          <p:cNvPicPr>
            <a:picLocks noChangeAspect="1" noChangeArrowheads="1"/>
          </p:cNvPicPr>
          <p:nvPr/>
        </p:nvPicPr>
        <p:blipFill>
          <a:blip r:embed="rId4" cstate="print"/>
          <a:srcRect/>
          <a:stretch>
            <a:fillRect/>
          </a:stretch>
        </p:blipFill>
        <p:spPr bwMode="auto">
          <a:xfrm>
            <a:off x="4921250" y="1371600"/>
            <a:ext cx="2641600" cy="3276600"/>
          </a:xfrm>
          <a:prstGeom prst="rect">
            <a:avLst/>
          </a:prstGeom>
          <a:noFill/>
          <a:ln w="9525">
            <a:noFill/>
            <a:miter lim="800000"/>
            <a:headEnd/>
            <a:tailEnd/>
          </a:ln>
        </p:spPr>
      </p:pic>
      <p:pic>
        <p:nvPicPr>
          <p:cNvPr id="9221" name="Picture 9" descr="ANd9GcSZtGrwO9LLmsVXBdydfE5XOpYogaNeG2m816rrvOcgzFzVNK73VQ">
            <a:hlinkClick r:id="rId5"/>
          </p:cNvPr>
          <p:cNvPicPr>
            <a:picLocks noChangeAspect="1" noChangeArrowheads="1"/>
          </p:cNvPicPr>
          <p:nvPr/>
        </p:nvPicPr>
        <p:blipFill>
          <a:blip r:embed="rId6" cstate="print"/>
          <a:srcRect/>
          <a:stretch>
            <a:fillRect/>
          </a:stretch>
        </p:blipFill>
        <p:spPr bwMode="auto">
          <a:xfrm>
            <a:off x="5562600" y="4745038"/>
            <a:ext cx="3276600" cy="211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Pioneers of Modernist Cuisine</a:t>
            </a:r>
          </a:p>
        </p:txBody>
      </p:sp>
      <p:sp>
        <p:nvSpPr>
          <p:cNvPr id="10243" name="Rectangle 3"/>
          <p:cNvSpPr>
            <a:spLocks noGrp="1" noChangeArrowheads="1"/>
          </p:cNvSpPr>
          <p:nvPr>
            <p:ph type="body" idx="1"/>
          </p:nvPr>
        </p:nvSpPr>
        <p:spPr/>
        <p:txBody>
          <a:bodyPr/>
          <a:lstStyle/>
          <a:p>
            <a:pPr eaLnBrk="1" hangingPunct="1">
              <a:buFont typeface="Wingdings" pitchFamily="2" charset="2"/>
              <a:buNone/>
            </a:pPr>
            <a:r>
              <a:rPr lang="en-US" smtClean="0"/>
              <a:t>Heston Blumenthal</a:t>
            </a:r>
          </a:p>
          <a:p>
            <a:pPr eaLnBrk="1" hangingPunct="1"/>
            <a:r>
              <a:rPr lang="en-US" smtClean="0"/>
              <a:t>The Fat Duck</a:t>
            </a:r>
          </a:p>
          <a:p>
            <a:pPr lvl="1" eaLnBrk="1" hangingPunct="1"/>
            <a:r>
              <a:rPr lang="en-US" smtClean="0"/>
              <a:t>Bray, England</a:t>
            </a:r>
          </a:p>
          <a:p>
            <a:pPr lvl="1" eaLnBrk="1" hangingPunct="1"/>
            <a:endParaRPr lang="en-US" smtClean="0"/>
          </a:p>
        </p:txBody>
      </p:sp>
      <p:sp>
        <p:nvSpPr>
          <p:cNvPr id="10244" name="AutoShape 6" descr="9k=">
            <a:hlinkClick r:id="rId3"/>
          </p:cNvPr>
          <p:cNvSpPr>
            <a:spLocks noChangeAspect="1" noChangeArrowheads="1"/>
          </p:cNvSpPr>
          <p:nvPr/>
        </p:nvSpPr>
        <p:spPr bwMode="auto">
          <a:xfrm>
            <a:off x="3581400" y="2600325"/>
            <a:ext cx="1981200" cy="1657350"/>
          </a:xfrm>
          <a:prstGeom prst="rect">
            <a:avLst/>
          </a:prstGeom>
          <a:noFill/>
          <a:ln w="9525">
            <a:noFill/>
            <a:miter lim="800000"/>
            <a:headEnd/>
            <a:tailEnd/>
          </a:ln>
        </p:spPr>
        <p:txBody>
          <a:bodyPr/>
          <a:lstStyle/>
          <a:p>
            <a:endParaRPr lang="en-US"/>
          </a:p>
        </p:txBody>
      </p:sp>
      <p:sp>
        <p:nvSpPr>
          <p:cNvPr id="10245" name="AutoShape 8" descr="9k=">
            <a:hlinkClick r:id="rId3"/>
          </p:cNvPr>
          <p:cNvSpPr>
            <a:spLocks noChangeAspect="1" noChangeArrowheads="1"/>
          </p:cNvSpPr>
          <p:nvPr/>
        </p:nvSpPr>
        <p:spPr bwMode="auto">
          <a:xfrm>
            <a:off x="3581400" y="2600325"/>
            <a:ext cx="1981200" cy="1657350"/>
          </a:xfrm>
          <a:prstGeom prst="rect">
            <a:avLst/>
          </a:prstGeom>
          <a:noFill/>
          <a:ln w="9525">
            <a:noFill/>
            <a:miter lim="800000"/>
            <a:headEnd/>
            <a:tailEnd/>
          </a:ln>
        </p:spPr>
        <p:txBody>
          <a:bodyPr/>
          <a:lstStyle/>
          <a:p>
            <a:endParaRPr lang="en-US"/>
          </a:p>
        </p:txBody>
      </p:sp>
      <p:sp>
        <p:nvSpPr>
          <p:cNvPr id="10246" name="AutoShape 10" descr="9k=">
            <a:hlinkClick r:id="rId3"/>
          </p:cNvPr>
          <p:cNvSpPr>
            <a:spLocks noChangeAspect="1" noChangeArrowheads="1"/>
          </p:cNvSpPr>
          <p:nvPr/>
        </p:nvSpPr>
        <p:spPr bwMode="auto">
          <a:xfrm>
            <a:off x="3581400" y="2600325"/>
            <a:ext cx="1981200" cy="1657350"/>
          </a:xfrm>
          <a:prstGeom prst="rect">
            <a:avLst/>
          </a:prstGeom>
          <a:noFill/>
          <a:ln w="9525">
            <a:noFill/>
            <a:miter lim="800000"/>
            <a:headEnd/>
            <a:tailEnd/>
          </a:ln>
        </p:spPr>
        <p:txBody>
          <a:bodyPr/>
          <a:lstStyle/>
          <a:p>
            <a:endParaRPr lang="en-US"/>
          </a:p>
        </p:txBody>
      </p:sp>
      <p:pic>
        <p:nvPicPr>
          <p:cNvPr id="10247" name="Picture 12" descr="heston_blumenthal">
            <a:hlinkClick r:id="rId4"/>
          </p:cNvPr>
          <p:cNvPicPr>
            <a:picLocks noChangeAspect="1" noChangeArrowheads="1"/>
          </p:cNvPicPr>
          <p:nvPr/>
        </p:nvPicPr>
        <p:blipFill>
          <a:blip r:embed="rId5" cstate="print"/>
          <a:srcRect/>
          <a:stretch>
            <a:fillRect/>
          </a:stretch>
        </p:blipFill>
        <p:spPr bwMode="auto">
          <a:xfrm>
            <a:off x="4114800" y="1981200"/>
            <a:ext cx="4762500" cy="3571875"/>
          </a:xfrm>
          <a:prstGeom prst="rect">
            <a:avLst/>
          </a:prstGeom>
          <a:noFill/>
          <a:ln w="9525">
            <a:noFill/>
            <a:miter lim="800000"/>
            <a:headEnd/>
            <a:tailEnd/>
          </a:ln>
        </p:spPr>
      </p:pic>
      <p:pic>
        <p:nvPicPr>
          <p:cNvPr id="10248" name="Picture 14" descr="ANd9GcSbxeDxYc8elftUPMJ1gTFwRT_vgG3fVeeJqcgpr67ZTWL4ENN-">
            <a:hlinkClick r:id="rId6"/>
          </p:cNvPr>
          <p:cNvPicPr>
            <a:picLocks noChangeAspect="1" noChangeArrowheads="1"/>
          </p:cNvPicPr>
          <p:nvPr/>
        </p:nvPicPr>
        <p:blipFill>
          <a:blip r:embed="rId7" cstate="print"/>
          <a:srcRect/>
          <a:stretch>
            <a:fillRect/>
          </a:stretch>
        </p:blipFill>
        <p:spPr bwMode="auto">
          <a:xfrm>
            <a:off x="1066800" y="3886200"/>
            <a:ext cx="37719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Pioneers of Modernist Cuisine</a:t>
            </a:r>
          </a:p>
        </p:txBody>
      </p:sp>
      <p:sp>
        <p:nvSpPr>
          <p:cNvPr id="11267" name="Rectangle 3"/>
          <p:cNvSpPr>
            <a:spLocks noGrp="1" noChangeArrowheads="1"/>
          </p:cNvSpPr>
          <p:nvPr>
            <p:ph type="body" idx="1"/>
          </p:nvPr>
        </p:nvSpPr>
        <p:spPr/>
        <p:txBody>
          <a:bodyPr/>
          <a:lstStyle/>
          <a:p>
            <a:pPr eaLnBrk="1" hangingPunct="1">
              <a:buFont typeface="Wingdings" pitchFamily="2" charset="2"/>
              <a:buNone/>
            </a:pPr>
            <a:r>
              <a:rPr lang="en-US" smtClean="0"/>
              <a:t>Pierre Gagnaire</a:t>
            </a:r>
          </a:p>
          <a:p>
            <a:pPr lvl="1" eaLnBrk="1" hangingPunct="1"/>
            <a:r>
              <a:rPr lang="en-US" smtClean="0"/>
              <a:t>Paris, France</a:t>
            </a:r>
          </a:p>
          <a:p>
            <a:pPr lvl="1" eaLnBrk="1" hangingPunct="1"/>
            <a:r>
              <a:rPr lang="en-US" smtClean="0"/>
              <a:t>Collaborates with </a:t>
            </a:r>
          </a:p>
          <a:p>
            <a:pPr lvl="1" eaLnBrk="1" hangingPunct="1">
              <a:buFont typeface="Wingdings" pitchFamily="2" charset="2"/>
              <a:buNone/>
            </a:pPr>
            <a:r>
              <a:rPr lang="en-US" smtClean="0"/>
              <a:t>    chemist Herve This</a:t>
            </a:r>
          </a:p>
          <a:p>
            <a:pPr lvl="1" eaLnBrk="1" hangingPunct="1">
              <a:buFont typeface="Wingdings" pitchFamily="2" charset="2"/>
              <a:buNone/>
            </a:pPr>
            <a:r>
              <a:rPr lang="en-US" smtClean="0"/>
              <a:t>		</a:t>
            </a:r>
          </a:p>
        </p:txBody>
      </p:sp>
      <p:sp>
        <p:nvSpPr>
          <p:cNvPr id="11268" name="AutoShape 5" descr="Z">
            <a:hlinkClick r:id="rId3"/>
          </p:cNvPr>
          <p:cNvSpPr>
            <a:spLocks noChangeAspect="1" noChangeArrowheads="1"/>
          </p:cNvSpPr>
          <p:nvPr/>
        </p:nvSpPr>
        <p:spPr bwMode="auto">
          <a:xfrm>
            <a:off x="3214688" y="1381125"/>
            <a:ext cx="2714625" cy="4095750"/>
          </a:xfrm>
          <a:prstGeom prst="rect">
            <a:avLst/>
          </a:prstGeom>
          <a:noFill/>
          <a:ln w="9525">
            <a:noFill/>
            <a:miter lim="800000"/>
            <a:headEnd/>
            <a:tailEnd/>
          </a:ln>
        </p:spPr>
        <p:txBody>
          <a:bodyPr/>
          <a:lstStyle/>
          <a:p>
            <a:endParaRPr lang="en-US"/>
          </a:p>
        </p:txBody>
      </p:sp>
      <p:sp>
        <p:nvSpPr>
          <p:cNvPr id="11269" name="AutoShape 7" descr="Z">
            <a:hlinkClick r:id="rId3"/>
          </p:cNvPr>
          <p:cNvSpPr>
            <a:spLocks noChangeAspect="1" noChangeArrowheads="1"/>
          </p:cNvSpPr>
          <p:nvPr/>
        </p:nvSpPr>
        <p:spPr bwMode="auto">
          <a:xfrm>
            <a:off x="3214688" y="1381125"/>
            <a:ext cx="2714625" cy="4095750"/>
          </a:xfrm>
          <a:prstGeom prst="rect">
            <a:avLst/>
          </a:prstGeom>
          <a:noFill/>
          <a:ln w="9525">
            <a:noFill/>
            <a:miter lim="800000"/>
            <a:headEnd/>
            <a:tailEnd/>
          </a:ln>
        </p:spPr>
        <p:txBody>
          <a:bodyPr/>
          <a:lstStyle/>
          <a:p>
            <a:endParaRPr lang="en-US"/>
          </a:p>
        </p:txBody>
      </p:sp>
      <p:sp>
        <p:nvSpPr>
          <p:cNvPr id="11270" name="AutoShape 9" descr="Z">
            <a:hlinkClick r:id="rId3"/>
          </p:cNvPr>
          <p:cNvSpPr>
            <a:spLocks noChangeAspect="1" noChangeArrowheads="1"/>
          </p:cNvSpPr>
          <p:nvPr/>
        </p:nvSpPr>
        <p:spPr bwMode="auto">
          <a:xfrm>
            <a:off x="3200400" y="1371600"/>
            <a:ext cx="2714625" cy="4095750"/>
          </a:xfrm>
          <a:prstGeom prst="rect">
            <a:avLst/>
          </a:prstGeom>
          <a:noFill/>
          <a:ln w="9525">
            <a:noFill/>
            <a:miter lim="800000"/>
            <a:headEnd/>
            <a:tailEnd/>
          </a:ln>
        </p:spPr>
        <p:txBody>
          <a:bodyPr/>
          <a:lstStyle/>
          <a:p>
            <a:endParaRPr lang="en-US"/>
          </a:p>
        </p:txBody>
      </p:sp>
      <p:sp>
        <p:nvSpPr>
          <p:cNvPr id="11271" name="AutoShape 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1272" name="AutoShape 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1273" name="Picture 15" descr="0825">
            <a:hlinkClick r:id="rId4"/>
          </p:cNvPr>
          <p:cNvPicPr>
            <a:picLocks noChangeAspect="1" noChangeArrowheads="1"/>
          </p:cNvPicPr>
          <p:nvPr/>
        </p:nvPicPr>
        <p:blipFill>
          <a:blip r:embed="rId5" cstate="print"/>
          <a:srcRect/>
          <a:stretch>
            <a:fillRect/>
          </a:stretch>
        </p:blipFill>
        <p:spPr bwMode="auto">
          <a:xfrm>
            <a:off x="4572000" y="1619250"/>
            <a:ext cx="2628900" cy="4095750"/>
          </a:xfrm>
          <a:prstGeom prst="rect">
            <a:avLst/>
          </a:prstGeom>
          <a:noFill/>
          <a:ln w="9525">
            <a:noFill/>
            <a:miter lim="800000"/>
            <a:headEnd/>
            <a:tailEnd/>
          </a:ln>
        </p:spPr>
      </p:pic>
      <p:pic>
        <p:nvPicPr>
          <p:cNvPr id="11274" name="Picture 17" descr="4803998222_c8e50a619d">
            <a:hlinkClick r:id="rId6"/>
          </p:cNvPr>
          <p:cNvPicPr>
            <a:picLocks noChangeAspect="1" noChangeArrowheads="1"/>
          </p:cNvPicPr>
          <p:nvPr/>
        </p:nvPicPr>
        <p:blipFill>
          <a:blip r:embed="rId7" cstate="print"/>
          <a:srcRect/>
          <a:stretch>
            <a:fillRect/>
          </a:stretch>
        </p:blipFill>
        <p:spPr bwMode="auto">
          <a:xfrm>
            <a:off x="1143000" y="4114800"/>
            <a:ext cx="3390900" cy="2543175"/>
          </a:xfrm>
          <a:prstGeom prst="rect">
            <a:avLst/>
          </a:prstGeom>
          <a:noFill/>
          <a:ln w="9525">
            <a:noFill/>
            <a:miter lim="800000"/>
            <a:headEnd/>
            <a:tailEnd/>
          </a:ln>
        </p:spPr>
      </p:pic>
      <p:pic>
        <p:nvPicPr>
          <p:cNvPr id="11275" name="Picture 20" descr="ANd9GcTCWD_OfTSy87sLyWjkuJpIoFFXvDEWAvpNOkczXl8HCt88HHsd">
            <a:hlinkClick r:id="rId8"/>
          </p:cNvPr>
          <p:cNvPicPr>
            <a:picLocks noChangeAspect="1" noChangeArrowheads="1"/>
          </p:cNvPicPr>
          <p:nvPr/>
        </p:nvPicPr>
        <p:blipFill>
          <a:blip r:embed="rId9" cstate="print"/>
          <a:srcRect/>
          <a:stretch>
            <a:fillRect/>
          </a:stretch>
        </p:blipFill>
        <p:spPr bwMode="auto">
          <a:xfrm>
            <a:off x="6934200" y="4343400"/>
            <a:ext cx="2001838"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0</TotalTime>
  <Words>715</Words>
  <Application>Microsoft Office PowerPoint</Application>
  <PresentationFormat>On-screen Show (4:3)</PresentationFormat>
  <Paragraphs>225</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Wingdings</vt:lpstr>
      <vt:lpstr>Calibri</vt:lpstr>
      <vt:lpstr>Arial Black</vt:lpstr>
      <vt:lpstr>Times New Roman</vt:lpstr>
      <vt:lpstr>Pixel</vt:lpstr>
      <vt:lpstr>Trends in Modernist Cuisine and the Inclusion of STEM Curricula in Culinary Arts Programs</vt:lpstr>
      <vt:lpstr>Description</vt:lpstr>
      <vt:lpstr>Outcome</vt:lpstr>
      <vt:lpstr>John Draz CEC, CCE</vt:lpstr>
      <vt:lpstr>Connections</vt:lpstr>
      <vt:lpstr>What is Modernist Cuisine?</vt:lpstr>
      <vt:lpstr>Pioneers of Modernist Cuisine</vt:lpstr>
      <vt:lpstr>Pioneers of Modernist Cuisine</vt:lpstr>
      <vt:lpstr>Pioneers of Modernist Cuisine</vt:lpstr>
      <vt:lpstr>Pioneers of Modernist Cuisine</vt:lpstr>
      <vt:lpstr>Pioneers of Modernist Cuisine</vt:lpstr>
      <vt:lpstr>Modernist Technique 1  Culinary Foams</vt:lpstr>
      <vt:lpstr>Modernist Technique 1  Culinary Foams</vt:lpstr>
      <vt:lpstr>Creating Foam  with a  Charging Siphon  CO2 - carbonation NO2 – fatty Ingredients </vt:lpstr>
      <vt:lpstr>Charged Foams STEM Connections</vt:lpstr>
      <vt:lpstr>Modernist Technique 2  Spherification</vt:lpstr>
      <vt:lpstr>Modernist Technique 2  Spherification</vt:lpstr>
      <vt:lpstr>Spherification STEM Connections</vt:lpstr>
      <vt:lpstr>Modernist Technique 3  Sous Vide</vt:lpstr>
      <vt:lpstr>Modernist Technique 3  Sous Vide</vt:lpstr>
      <vt:lpstr>Modernist Technique 3  Sous Vide</vt:lpstr>
      <vt:lpstr>Modernist Technique 3  Sous Vide</vt:lpstr>
      <vt:lpstr>Modernist Technique 3  Sous Vide</vt:lpstr>
      <vt:lpstr>Sous Vide STEM Connections</vt:lpstr>
      <vt:lpstr>Other Techniques</vt:lpstr>
      <vt:lpstr>Other Ingredients</vt:lpstr>
      <vt:lpstr>Modernist Goes Mainstream</vt:lpstr>
      <vt:lpstr>Resources - Print</vt:lpstr>
      <vt:lpstr>Resources - Media</vt:lpstr>
      <vt:lpstr>Resources - Organizations</vt:lpstr>
      <vt:lpstr>?</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2016-06-06T13:25:09Z</dcterms:created>
  <dcterms:modified xsi:type="dcterms:W3CDTF">2016-06-06T13:25:32Z</dcterms:modified>
</cp:coreProperties>
</file>