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9" r:id="rId1"/>
  </p:sldMasterIdLst>
  <p:notesMasterIdLst>
    <p:notesMasterId r:id="rId23"/>
  </p:notesMasterIdLst>
  <p:handoutMasterIdLst>
    <p:handoutMasterId r:id="rId24"/>
  </p:handoutMasterIdLst>
  <p:sldIdLst>
    <p:sldId id="256" r:id="rId2"/>
    <p:sldId id="261" r:id="rId3"/>
    <p:sldId id="271" r:id="rId4"/>
    <p:sldId id="268" r:id="rId5"/>
    <p:sldId id="258" r:id="rId6"/>
    <p:sldId id="272" r:id="rId7"/>
    <p:sldId id="277" r:id="rId8"/>
    <p:sldId id="273" r:id="rId9"/>
    <p:sldId id="274" r:id="rId10"/>
    <p:sldId id="275" r:id="rId11"/>
    <p:sldId id="269" r:id="rId12"/>
    <p:sldId id="278" r:id="rId13"/>
    <p:sldId id="262" r:id="rId14"/>
    <p:sldId id="263" r:id="rId15"/>
    <p:sldId id="264" r:id="rId16"/>
    <p:sldId id="265" r:id="rId17"/>
    <p:sldId id="266" r:id="rId18"/>
    <p:sldId id="267" r:id="rId19"/>
    <p:sldId id="276" r:id="rId20"/>
    <p:sldId id="279" r:id="rId21"/>
    <p:sldId id="280" r:id="rId22"/>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44"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584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67615D96-A993-40CC-9BF9-E8A06B3F5503}" type="datetimeFigureOut">
              <a:rPr lang="en-US"/>
              <a:pPr>
                <a:defRPr/>
              </a:pPr>
              <a:t>6/6/2016</a:t>
            </a:fld>
            <a:endParaRPr lang="en-US"/>
          </a:p>
        </p:txBody>
      </p:sp>
      <p:sp>
        <p:nvSpPr>
          <p:cNvPr id="3584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584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5FF3CC79-BA9A-440A-9A0F-0D0BF49AE1D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01CC7E9-77AF-4355-921B-2084ECD7B799}" type="datetimeFigureOut">
              <a:rPr lang="en-US" smtClean="0"/>
              <a:t>6/6/2016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0FA014E7-2942-43E4-A80E-7E038E3D4101}"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A014E7-2942-43E4-A80E-7E038E3D4101}"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 name="Rectangle 4"/>
            <p:cNvSpPr>
              <a:spLocks noChangeArrowheads="1"/>
            </p:cNvSpPr>
            <p:nvPr/>
          </p:nvSpPr>
          <p:spPr bwMode="hidden">
            <a:xfrm>
              <a:off x="1081" y="1065"/>
              <a:ext cx="4679" cy="1596"/>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w="9525">
                <a:noFill/>
                <a:miter lim="800000"/>
                <a:headEnd/>
                <a:tailEnd/>
              </a:ln>
            </p:spPr>
            <p:txBody>
              <a:bodyPr/>
              <a:lstStyle/>
              <a:p>
                <a:pPr>
                  <a:defRPr/>
                </a:pPr>
                <a:endParaRPr lang="en-US" sz="2400">
                  <a:latin typeface="Times New Roman" pitchFamily="18" charset="0"/>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w="9525">
                <a:noFill/>
                <a:miter lim="800000"/>
                <a:headEnd/>
                <a:tailEnd/>
              </a:ln>
            </p:spPr>
            <p:txBody>
              <a:bodyPr/>
              <a:lstStyle/>
              <a:p>
                <a:pPr>
                  <a:defRPr/>
                </a:pPr>
                <a:endParaRPr lang="en-US" sz="2400">
                  <a:latin typeface="Times New Roman" pitchFamily="18" charset="0"/>
                </a:endParaRPr>
              </a:p>
            </p:txBody>
          </p:sp>
        </p:grpSp>
      </p:grpSp>
      <p:sp>
        <p:nvSpPr>
          <p:cNvPr id="31763"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r>
              <a:rPr lang="en-US"/>
              <a:t>Click to edit Master title style</a:t>
            </a:r>
          </a:p>
        </p:txBody>
      </p:sp>
      <p:sp>
        <p:nvSpPr>
          <p:cNvPr id="31764"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r>
              <a:rPr lang="en-US"/>
              <a:t>Click to edit Master subtitle style</a:t>
            </a:r>
          </a:p>
        </p:txBody>
      </p:sp>
      <p:sp>
        <p:nvSpPr>
          <p:cNvPr id="18"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19" name="Rectangle 17"/>
          <p:cNvSpPr>
            <a:spLocks noGrp="1" noChangeArrowheads="1"/>
          </p:cNvSpPr>
          <p:nvPr>
            <p:ph type="ftr" sz="quarter" idx="11"/>
          </p:nvPr>
        </p:nvSpPr>
        <p:spPr/>
        <p:txBody>
          <a:bodyPr/>
          <a:lstStyle>
            <a:lvl1pPr>
              <a:defRPr/>
            </a:lvl1pPr>
          </a:lstStyle>
          <a:p>
            <a:pPr>
              <a:defRPr/>
            </a:pPr>
            <a:endParaRPr lang="en-US"/>
          </a:p>
        </p:txBody>
      </p:sp>
      <p:sp>
        <p:nvSpPr>
          <p:cNvPr id="20" name="Rectangle 18"/>
          <p:cNvSpPr>
            <a:spLocks noGrp="1" noChangeArrowheads="1"/>
          </p:cNvSpPr>
          <p:nvPr>
            <p:ph type="sldNum" sz="quarter" idx="12"/>
          </p:nvPr>
        </p:nvSpPr>
        <p:spPr/>
        <p:txBody>
          <a:bodyPr/>
          <a:lstStyle>
            <a:lvl1pPr>
              <a:defRPr/>
            </a:lvl1pPr>
          </a:lstStyle>
          <a:p>
            <a:pPr>
              <a:defRPr/>
            </a:pPr>
            <a:fld id="{3E22DC30-9A90-42B2-AE62-04762C34DAF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A527972-D6BE-4675-BA0F-4042459C10FF}"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41FDFD4-6090-444E-9DB2-54D9DC897B93}"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FA21755-5904-472F-8A8F-E6590C396A22}"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ED64ACD-ECCF-4792-837D-4FEA236D21E8}" type="slidenum">
              <a:rPr lang="en-US"/>
              <a:pPr>
                <a:defRPr/>
              </a:pPr>
              <a:t>‹#›</a:t>
            </a:fld>
            <a:endParaRPr lang="en-US"/>
          </a:p>
        </p:txBody>
      </p:sp>
      <p:sp>
        <p:nvSpPr>
          <p:cNvPr id="6"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20B77F4-8C9A-4ACE-9EAF-FEE395F6385E}"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55941A72-DA76-47D4-ADFC-E022D7DCF420}" type="slidenum">
              <a:rPr lang="en-US"/>
              <a:pPr>
                <a:defRPr/>
              </a:pPr>
              <a:t>‹#›</a:t>
            </a:fld>
            <a:endParaRPr lang="en-US"/>
          </a:p>
        </p:txBody>
      </p:sp>
      <p:sp>
        <p:nvSpPr>
          <p:cNvPr id="9"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385A137-9717-4616-8A20-81D35A4461A9}" type="slidenum">
              <a:rPr lang="en-US"/>
              <a:pPr>
                <a:defRPr/>
              </a:pPr>
              <a:t>‹#›</a:t>
            </a:fld>
            <a:endParaRPr lang="en-US"/>
          </a:p>
        </p:txBody>
      </p:sp>
      <p:sp>
        <p:nvSpPr>
          <p:cNvPr id="5"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5D7EAAB-45E6-424C-87AF-C17730B6F75C}" type="slidenum">
              <a:rPr lang="en-US"/>
              <a:pPr>
                <a:defRPr/>
              </a:pPr>
              <a:t>‹#›</a:t>
            </a:fld>
            <a:endParaRPr lang="en-US"/>
          </a:p>
        </p:txBody>
      </p:sp>
      <p:sp>
        <p:nvSpPr>
          <p:cNvPr id="4"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51B978E5-1EB5-4E70-A47D-AF79EA389C17}"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E8DE647-83EE-41CD-B735-BD0851610F3A}"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vl1pPr>
          </a:lstStyle>
          <a:p>
            <a:pPr>
              <a:defRPr/>
            </a:pPr>
            <a:endParaRPr lang="en-US"/>
          </a:p>
        </p:txBody>
      </p:sp>
      <p:sp>
        <p:nvSpPr>
          <p:cNvPr id="30723"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40F7870B-F142-4ED1-8877-3C2967890824}" type="slidenum">
              <a:rPr lang="en-US"/>
              <a:pPr>
                <a:defRPr/>
              </a:pPr>
              <a:t>‹#›</a:t>
            </a:fld>
            <a:endParaRPr lang="en-US"/>
          </a:p>
        </p:txBody>
      </p:sp>
      <p:grpSp>
        <p:nvGrpSpPr>
          <p:cNvPr id="6148" name="Group 4"/>
          <p:cNvGrpSpPr>
            <a:grpSpLocks/>
          </p:cNvGrpSpPr>
          <p:nvPr/>
        </p:nvGrpSpPr>
        <p:grpSpPr bwMode="auto">
          <a:xfrm>
            <a:off x="0" y="0"/>
            <a:ext cx="9144000" cy="546100"/>
            <a:chOff x="0" y="0"/>
            <a:chExt cx="5760" cy="344"/>
          </a:xfrm>
        </p:grpSpPr>
        <p:sp>
          <p:nvSpPr>
            <p:cNvPr id="30725"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30726"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a:defRPr/>
              </a:pPr>
              <a:endParaRPr lang="en-US" sz="2400">
                <a:latin typeface="Times New Roman" pitchFamily="18" charset="0"/>
              </a:endParaRPr>
            </a:p>
          </p:txBody>
        </p:sp>
        <p:sp>
          <p:nvSpPr>
            <p:cNvPr id="30727"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30728"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30729"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sp>
          <p:nvSpPr>
            <p:cNvPr id="30730"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a:defRPr/>
              </a:pPr>
              <a:endParaRPr lang="en-US">
                <a:solidFill>
                  <a:schemeClr val="hlink"/>
                </a:solidFill>
              </a:endParaRPr>
            </a:p>
          </p:txBody>
        </p:sp>
        <p:sp>
          <p:nvSpPr>
            <p:cNvPr id="30731"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a:defRPr/>
              </a:pPr>
              <a:endParaRPr lang="en-US" sz="2400">
                <a:latin typeface="Times New Roman" pitchFamily="18" charset="0"/>
              </a:endParaRPr>
            </a:p>
          </p:txBody>
        </p:sp>
        <p:sp>
          <p:nvSpPr>
            <p:cNvPr id="30732"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sp>
          <p:nvSpPr>
            <p:cNvPr id="30733"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a:defRPr/>
              </a:pPr>
              <a:endParaRPr lang="en-US">
                <a:solidFill>
                  <a:schemeClr val="accent2"/>
                </a:solidFill>
              </a:endParaRPr>
            </a:p>
          </p:txBody>
        </p:sp>
      </p:grpSp>
      <p:sp>
        <p:nvSpPr>
          <p:cNvPr id="6149" name="Rectangle 14"/>
          <p:cNvSpPr>
            <a:spLocks noGrp="1" noChangeArrowheads="1"/>
          </p:cNvSpPr>
          <p:nvPr>
            <p:ph type="title"/>
          </p:nvPr>
        </p:nvSpPr>
        <p:spPr bwMode="auto">
          <a:xfrm>
            <a:off x="457200" y="457200"/>
            <a:ext cx="82296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0" name="Rectangle 15"/>
          <p:cNvSpPr>
            <a:spLocks noGrp="1" noChangeArrowheads="1"/>
          </p:cNvSpPr>
          <p:nvPr>
            <p:ph type="body" idx="1"/>
          </p:nvPr>
        </p:nvSpPr>
        <p:spPr bwMode="auto">
          <a:xfrm>
            <a:off x="457200" y="1981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0736"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08"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uvzvQ89EIq34M&amp;tbnid=6v8RPERu9vhIVM:&amp;ved=0CAUQjRw&amp;url=http%3A%2F%2Fwww.flavorbase.com%2F%3Fpage_id%3D361&amp;ei=CvyYUo7WAs7coASVvYH4Cg&amp;psig=AFQjCNGczgD2Lh-WQYR1ZzIyQ1S_pGZznQ&amp;ust=1385844047010939"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google.com/url?sa=i&amp;rct=j&amp;q=&amp;esrc=s&amp;frm=1&amp;source=images&amp;cd=&amp;cad=rja&amp;docid=ZRwFa5ukxfI_IM&amp;tbnid=sHhTkAERsdlSIM:&amp;ved=0CAUQjRw&amp;url=http%3A%2F%2Fextravirginchef.blogspot.com%2F2011%2F10%2Fword-of-week-molecular-gastronomy.html&amp;ei=gf6ZUvzjEsHyoASKvoGAAw&amp;bvm=bv.57155469,d.cGU&amp;psig=AFQjCNH-2fICyTRZARiw6KVq2aTzHabaUg&amp;ust=1385909807694810" TargetMode="External"/><Relationship Id="rId7" Type="http://schemas.openxmlformats.org/officeDocument/2006/relationships/hyperlink" Target="http://www.google.com/url?sa=i&amp;rct=j&amp;q=&amp;esrc=s&amp;frm=1&amp;source=images&amp;cd=&amp;cad=rja&amp;docid=b31dBH0QPJFy-M&amp;tbnid=9I4mW13kFdqb6M:&amp;ved=0CAUQjRw&amp;url=http%3A%2F%2Fwww.bigoven.com%2Fmolecular-gastronomy&amp;ei=Y_-ZUuj6I8P4oATy8IC4CQ&amp;bvm=bv.57155469,d.cGU&amp;psig=AFQjCNH-2fICyTRZARiw6KVq2aTzHabaUg&amp;ust=1385909807694810"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6.jpeg"/><Relationship Id="rId5" Type="http://schemas.openxmlformats.org/officeDocument/2006/relationships/hyperlink" Target="https://www.google.com/url?sa=i&amp;rct=j&amp;q=&amp;esrc=s&amp;frm=1&amp;source=images&amp;cd=&amp;cad=rja&amp;docid=mUsVkRH6DNmQ-M&amp;tbnid=S6xGXmcNlEP_vM:&amp;ved=0CAUQjRw&amp;url=https%3A%2F%2Faround.uoregon.edu%2Fstory%2Fdoug-lang%2Fmolecular-gastronomy-test-kitchen&amp;ei=nv6ZUoXkLNXboASskYGQDg&amp;bvm=bv.57155469,d.cGU&amp;psig=AFQjCNH-2fICyTRZARiw6KVq2aTzHabaUg&amp;ust=1385909807694810" TargetMode="External"/><Relationship Id="rId10" Type="http://schemas.openxmlformats.org/officeDocument/2006/relationships/image" Target="../media/image5.jpeg"/><Relationship Id="rId4" Type="http://schemas.openxmlformats.org/officeDocument/2006/relationships/image" Target="../media/image2.jpeg"/><Relationship Id="rId9" Type="http://schemas.openxmlformats.org/officeDocument/2006/relationships/hyperlink" Target="http://www.google.com/url?sa=i&amp;rct=j&amp;q=&amp;esrc=s&amp;frm=1&amp;source=images&amp;cd=&amp;cad=rja&amp;docid=3hzqjJVqn4c_fM&amp;tbnid=FEvPsTsfQ1eisM:&amp;ved=0CAUQjRw&amp;url=http%3A%2F%2Fwww.nytimes.com%2F2010%2F11%2F17%2Fdining%2F17alinea.html&amp;ei=rf2ZUuCuN4HioASGsoKACQ&amp;bvm=bv.57155469,d.cGU&amp;psig=AFQjCNH-t_mo_aj8DQ70LXw8URv_ykgxMA&amp;ust=1385910003137824"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wmwhpaxTI5ltAM&amp;tbnid=jn-7rezydTStFM:&amp;ved=0CAUQjRw&amp;url=http%3A%2F%2Fwww.machinepoint.com%2Ffoodtechnologies%2Fmachinery.nsf%2Fbeverage_technology%2Fnew_food_and_beverage_product_development.html&amp;ei=fPyYUrNqgfagBKqGgcAI&amp;psig=AFQjCNFja_6XtDsrhYnO5CXistscTAxsBA&amp;ust=1385844193983465"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KsG66cT0TP4ZIM&amp;tbnid=pWQvw9EFyTeTlM:&amp;ved=0CAUQjRw&amp;url=http%3A%2F%2Fwww.biddingforgood.com%2Fauction%2Fitem%2FB4GItem.action%3Fid%3D150754049&amp;ei=QXCfUriqK43vrAGG_oCYCg&amp;bvm=bv.57155469,d.aWc&amp;psig=AFQjCNE2t6XodXnSG4yl1RMdF3xRTUr1_g&amp;ust=1386267036900522"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pPr eaLnBrk="1" hangingPunct="1"/>
            <a:r>
              <a:rPr lang="en-US" smtClean="0"/>
              <a:t>Connecting Culinary Arts with STEM</a:t>
            </a:r>
          </a:p>
        </p:txBody>
      </p:sp>
      <p:sp>
        <p:nvSpPr>
          <p:cNvPr id="8195" name="Rectangle 3"/>
          <p:cNvSpPr>
            <a:spLocks noGrp="1" noChangeArrowheads="1"/>
          </p:cNvSpPr>
          <p:nvPr>
            <p:ph type="subTitle" idx="1"/>
          </p:nvPr>
        </p:nvSpPr>
        <p:spPr/>
        <p:txBody>
          <a:bodyPr/>
          <a:lstStyle/>
          <a:p>
            <a:pPr eaLnBrk="1" hangingPunct="1"/>
            <a:r>
              <a:rPr lang="en-US" smtClean="0"/>
              <a:t>John Draz CEC, CCE</a:t>
            </a:r>
          </a:p>
          <a:p>
            <a:pPr eaLnBrk="1" hangingPunct="1"/>
            <a:r>
              <a:rPr lang="en-US" smtClean="0"/>
              <a:t>ACTE 2013</a:t>
            </a:r>
          </a:p>
          <a:p>
            <a:pPr eaLnBrk="1" hangingPunct="1"/>
            <a:r>
              <a:rPr lang="en-US" smtClean="0"/>
              <a:t>Las Vegas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smtClean="0"/>
              <a:t>Relevance - Math</a:t>
            </a:r>
          </a:p>
        </p:txBody>
      </p:sp>
      <p:sp>
        <p:nvSpPr>
          <p:cNvPr id="17411" name="Rectangle 3"/>
          <p:cNvSpPr>
            <a:spLocks noGrp="1" noChangeArrowheads="1"/>
          </p:cNvSpPr>
          <p:nvPr>
            <p:ph type="body" idx="1"/>
          </p:nvPr>
        </p:nvSpPr>
        <p:spPr/>
        <p:txBody>
          <a:bodyPr/>
          <a:lstStyle/>
          <a:p>
            <a:pPr eaLnBrk="1" hangingPunct="1">
              <a:lnSpc>
                <a:spcPct val="80000"/>
              </a:lnSpc>
              <a:buFont typeface="Wingdings" pitchFamily="2" charset="2"/>
              <a:buNone/>
            </a:pPr>
            <a:r>
              <a:rPr lang="en-US" sz="2000" smtClean="0"/>
              <a:t>Fractions and Percentages</a:t>
            </a:r>
          </a:p>
          <a:p>
            <a:pPr eaLnBrk="1" hangingPunct="1">
              <a:lnSpc>
                <a:spcPct val="80000"/>
              </a:lnSpc>
            </a:pPr>
            <a:r>
              <a:rPr lang="en-US" sz="2000" smtClean="0"/>
              <a:t>Units of Measure</a:t>
            </a:r>
          </a:p>
          <a:p>
            <a:pPr eaLnBrk="1" hangingPunct="1">
              <a:lnSpc>
                <a:spcPct val="80000"/>
              </a:lnSpc>
            </a:pPr>
            <a:r>
              <a:rPr lang="en-US" sz="2000" smtClean="0"/>
              <a:t>Scaling</a:t>
            </a:r>
          </a:p>
          <a:p>
            <a:pPr eaLnBrk="1" hangingPunct="1">
              <a:lnSpc>
                <a:spcPct val="80000"/>
              </a:lnSpc>
            </a:pPr>
            <a:r>
              <a:rPr lang="en-US" sz="2000" smtClean="0"/>
              <a:t>Formulas</a:t>
            </a:r>
          </a:p>
          <a:p>
            <a:pPr eaLnBrk="1" hangingPunct="1">
              <a:lnSpc>
                <a:spcPct val="80000"/>
              </a:lnSpc>
            </a:pPr>
            <a:r>
              <a:rPr lang="en-US" sz="2000" smtClean="0"/>
              <a:t>Conversion</a:t>
            </a:r>
          </a:p>
          <a:p>
            <a:pPr eaLnBrk="1" hangingPunct="1">
              <a:lnSpc>
                <a:spcPct val="80000"/>
              </a:lnSpc>
              <a:buFont typeface="Wingdings" pitchFamily="2" charset="2"/>
              <a:buNone/>
            </a:pPr>
            <a:r>
              <a:rPr lang="en-US" sz="2000" smtClean="0"/>
              <a:t>Geometry</a:t>
            </a:r>
          </a:p>
          <a:p>
            <a:pPr eaLnBrk="1" hangingPunct="1">
              <a:lnSpc>
                <a:spcPct val="80000"/>
              </a:lnSpc>
            </a:pPr>
            <a:r>
              <a:rPr lang="en-US" sz="2000" smtClean="0"/>
              <a:t>Food presentation</a:t>
            </a:r>
          </a:p>
          <a:p>
            <a:pPr eaLnBrk="1" hangingPunct="1">
              <a:lnSpc>
                <a:spcPct val="80000"/>
              </a:lnSpc>
              <a:buFont typeface="Wingdings" pitchFamily="2" charset="2"/>
              <a:buNone/>
            </a:pPr>
            <a:r>
              <a:rPr lang="en-US" sz="2000" smtClean="0"/>
              <a:t>Algebra</a:t>
            </a:r>
          </a:p>
          <a:p>
            <a:pPr eaLnBrk="1" hangingPunct="1">
              <a:lnSpc>
                <a:spcPct val="80000"/>
              </a:lnSpc>
            </a:pPr>
            <a:r>
              <a:rPr lang="en-US" sz="2000" smtClean="0"/>
              <a:t>Forecasting</a:t>
            </a:r>
          </a:p>
          <a:p>
            <a:pPr eaLnBrk="1" hangingPunct="1">
              <a:lnSpc>
                <a:spcPct val="80000"/>
              </a:lnSpc>
              <a:buFont typeface="Wingdings" pitchFamily="2" charset="2"/>
              <a:buNone/>
            </a:pPr>
            <a:r>
              <a:rPr lang="en-US" sz="2000" smtClean="0"/>
              <a:t>Graphing</a:t>
            </a:r>
          </a:p>
          <a:p>
            <a:pPr eaLnBrk="1" hangingPunct="1">
              <a:lnSpc>
                <a:spcPct val="80000"/>
              </a:lnSpc>
            </a:pPr>
            <a:r>
              <a:rPr lang="en-US" sz="2000" smtClean="0"/>
              <a:t>Cook cycles</a:t>
            </a:r>
          </a:p>
          <a:p>
            <a:pPr eaLnBrk="1" hangingPunct="1">
              <a:lnSpc>
                <a:spcPct val="80000"/>
              </a:lnSpc>
            </a:pPr>
            <a:r>
              <a:rPr lang="en-US" sz="2000" smtClean="0"/>
              <a:t>HACCP</a:t>
            </a:r>
          </a:p>
          <a:p>
            <a:pPr eaLnBrk="1" hangingPunct="1">
              <a:lnSpc>
                <a:spcPct val="80000"/>
              </a:lnSpc>
              <a:buFont typeface="Wingdings" pitchFamily="2" charset="2"/>
              <a:buNone/>
            </a:pPr>
            <a:endParaRPr lang="en-US" sz="2000" smtClean="0"/>
          </a:p>
        </p:txBody>
      </p:sp>
      <p:sp>
        <p:nvSpPr>
          <p:cNvPr id="17412" name="Rectangle 4"/>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7413" name="Rectangle 5"/>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7414" name="Rectangle 6"/>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7415" name="Rectangle 7"/>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7416" name="Rectangle 8"/>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7417" name="Rectangle 9"/>
          <p:cNvSpPr>
            <a:spLocks noChangeArrowheads="1"/>
          </p:cNvSpPr>
          <p:nvPr/>
        </p:nvSpPr>
        <p:spPr bwMode="auto">
          <a:xfrm>
            <a:off x="457200" y="365125"/>
            <a:ext cx="8229600" cy="1143000"/>
          </a:xfrm>
          <a:prstGeom prst="rect">
            <a:avLst/>
          </a:prstGeom>
          <a:noFill/>
          <a:ln w="9525">
            <a:noFill/>
            <a:miter lim="800000"/>
            <a:headEnd/>
            <a:tailEnd/>
          </a:ln>
        </p:spPr>
        <p:txBody>
          <a:bodyPr anchor="ctr"/>
          <a:lstStyle/>
          <a:p>
            <a:endParaRPr lang="en-US" sz="4400"/>
          </a:p>
        </p:txBody>
      </p:sp>
      <p:pic>
        <p:nvPicPr>
          <p:cNvPr id="17418" name="Picture 10" descr="ANd9GcTi3n-KPbkKsWOsoYnYydCOul7xx3X4PKnmFp5x54nNmw9aIdTdIg">
            <a:hlinkClick r:id="rId3"/>
          </p:cNvPr>
          <p:cNvPicPr>
            <a:picLocks noChangeAspect="1" noChangeArrowheads="1"/>
          </p:cNvPicPr>
          <p:nvPr/>
        </p:nvPicPr>
        <p:blipFill>
          <a:blip r:embed="rId4" cstate="print"/>
          <a:srcRect/>
          <a:stretch>
            <a:fillRect/>
          </a:stretch>
        </p:blipFill>
        <p:spPr bwMode="auto">
          <a:xfrm>
            <a:off x="4572000" y="2895600"/>
            <a:ext cx="4238625" cy="2982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sz="4000" smtClean="0"/>
              <a:t>Recipe Development follows the Scientific Method</a:t>
            </a:r>
          </a:p>
        </p:txBody>
      </p:sp>
      <p:sp>
        <p:nvSpPr>
          <p:cNvPr id="18435" name="Rectangle 3"/>
          <p:cNvSpPr>
            <a:spLocks noGrp="1" noChangeArrowheads="1"/>
          </p:cNvSpPr>
          <p:nvPr>
            <p:ph type="body" idx="1"/>
          </p:nvPr>
        </p:nvSpPr>
        <p:spPr/>
        <p:txBody>
          <a:bodyPr/>
          <a:lstStyle/>
          <a:p>
            <a:pPr eaLnBrk="1" hangingPunct="1"/>
            <a:r>
              <a:rPr lang="en-US" smtClean="0"/>
              <a:t>Question / Hypothesis / Prediction</a:t>
            </a:r>
          </a:p>
          <a:p>
            <a:pPr lvl="1" eaLnBrk="1" hangingPunct="1"/>
            <a:r>
              <a:rPr lang="en-US" smtClean="0"/>
              <a:t>Reason for creating a new recipe</a:t>
            </a:r>
          </a:p>
          <a:p>
            <a:pPr eaLnBrk="1" hangingPunct="1"/>
            <a:r>
              <a:rPr lang="en-US" smtClean="0"/>
              <a:t>Testing – multiple iterations with a single variable. </a:t>
            </a:r>
          </a:p>
          <a:p>
            <a:pPr eaLnBrk="1" hangingPunct="1"/>
            <a:r>
              <a:rPr lang="en-US" smtClean="0"/>
              <a:t>Analysis – Taste paneling</a:t>
            </a:r>
          </a:p>
          <a:p>
            <a:pPr eaLnBrk="1" hangingPunct="1"/>
            <a:r>
              <a:rPr lang="en-US" smtClean="0"/>
              <a:t>Replication – Standardized recipe</a:t>
            </a:r>
          </a:p>
          <a:p>
            <a:pPr eaLnBrk="1" hangingPunct="1"/>
            <a:r>
              <a:rPr lang="en-US" smtClean="0"/>
              <a:t>External Review – Recipe sharing</a:t>
            </a:r>
          </a:p>
          <a:p>
            <a:pP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sz="4000" smtClean="0"/>
              <a:t>New Career Paths for Culinarians that Embrace Science</a:t>
            </a:r>
          </a:p>
        </p:txBody>
      </p:sp>
      <p:sp>
        <p:nvSpPr>
          <p:cNvPr id="19459" name="Rectangle 3"/>
          <p:cNvSpPr>
            <a:spLocks noGrp="1" noChangeArrowheads="1"/>
          </p:cNvSpPr>
          <p:nvPr>
            <p:ph type="body" idx="1"/>
          </p:nvPr>
        </p:nvSpPr>
        <p:spPr/>
        <p:txBody>
          <a:bodyPr/>
          <a:lstStyle/>
          <a:p>
            <a:pPr eaLnBrk="1" hangingPunct="1"/>
            <a:r>
              <a:rPr lang="en-US" smtClean="0"/>
              <a:t>Educator</a:t>
            </a:r>
          </a:p>
          <a:p>
            <a:pPr eaLnBrk="1" hangingPunct="1"/>
            <a:r>
              <a:rPr lang="en-US" smtClean="0"/>
              <a:t>Dietitian </a:t>
            </a:r>
          </a:p>
          <a:p>
            <a:pPr eaLnBrk="1" hangingPunct="1"/>
            <a:r>
              <a:rPr lang="en-US" smtClean="0"/>
              <a:t>Research Chef (CRC)</a:t>
            </a:r>
          </a:p>
          <a:p>
            <a:pPr eaLnBrk="1" hangingPunct="1"/>
            <a:r>
              <a:rPr lang="en-US" smtClean="0"/>
              <a:t>Food Scientist (CCS)</a:t>
            </a:r>
          </a:p>
          <a:p>
            <a:pP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4000" smtClean="0"/>
              <a:t>The Culinary Professional</a:t>
            </a:r>
            <a:br>
              <a:rPr lang="en-US" sz="4000" smtClean="0"/>
            </a:br>
            <a:r>
              <a:rPr lang="en-US" sz="4000" smtClean="0"/>
              <a:t>2</a:t>
            </a:r>
            <a:r>
              <a:rPr lang="en-US" sz="4000" baseline="30000" smtClean="0"/>
              <a:t>nd</a:t>
            </a:r>
            <a:r>
              <a:rPr lang="en-US" sz="4000" smtClean="0"/>
              <a:t> Edition</a:t>
            </a:r>
          </a:p>
        </p:txBody>
      </p:sp>
      <p:sp>
        <p:nvSpPr>
          <p:cNvPr id="20483" name="Rectangle 3"/>
          <p:cNvSpPr>
            <a:spLocks noGrp="1" noChangeArrowheads="1"/>
          </p:cNvSpPr>
          <p:nvPr>
            <p:ph type="body" idx="1"/>
          </p:nvPr>
        </p:nvSpPr>
        <p:spPr/>
        <p:txBody>
          <a:bodyPr/>
          <a:lstStyle/>
          <a:p>
            <a:pPr eaLnBrk="1" hangingPunct="1"/>
            <a:r>
              <a:rPr lang="en-US" smtClean="0"/>
              <a:t>New Section Introductions that highlight Science in the kitchen</a:t>
            </a:r>
          </a:p>
          <a:p>
            <a:pPr eaLnBrk="1" hangingPunct="1"/>
            <a:r>
              <a:rPr lang="en-US" smtClean="0"/>
              <a:t>Expanded Sidebars</a:t>
            </a:r>
          </a:p>
          <a:p>
            <a:pPr lvl="1" eaLnBrk="1" hangingPunct="1"/>
            <a:r>
              <a:rPr lang="en-US" smtClean="0"/>
              <a:t>Science and Technology</a:t>
            </a:r>
          </a:p>
          <a:p>
            <a:pPr lvl="1" eaLnBrk="1" hangingPunct="1"/>
            <a:r>
              <a:rPr lang="en-US" smtClean="0"/>
              <a:t>Mix in Math</a:t>
            </a:r>
          </a:p>
        </p:txBody>
      </p:sp>
      <p:pic>
        <p:nvPicPr>
          <p:cNvPr id="20484" name="Picture 4"/>
          <p:cNvPicPr>
            <a:picLocks noChangeAspect="1" noChangeArrowheads="1"/>
          </p:cNvPicPr>
          <p:nvPr/>
        </p:nvPicPr>
        <p:blipFill>
          <a:blip r:embed="rId3" cstate="print"/>
          <a:srcRect/>
          <a:stretch>
            <a:fillRect/>
          </a:stretch>
        </p:blipFill>
        <p:spPr bwMode="auto">
          <a:xfrm>
            <a:off x="5410200" y="2525713"/>
            <a:ext cx="3355975" cy="4332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0" y="765175"/>
          <a:ext cx="8915400" cy="5702300"/>
        </p:xfrm>
        <a:graphic>
          <a:graphicData uri="http://schemas.openxmlformats.org/presentationml/2006/ole">
            <p:oleObj spid="_x0000_s1026" name="Acrobat Document" r:id="rId4" imgW="11658465" imgH="7457872" progId="AcroExch.Document.7">
              <p:embed/>
            </p:oleObj>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304800" y="668338"/>
          <a:ext cx="8610600" cy="5507037"/>
        </p:xfrm>
        <a:graphic>
          <a:graphicData uri="http://schemas.openxmlformats.org/presentationml/2006/ole">
            <p:oleObj spid="_x0000_s2050" name="Acrobat Document" r:id="rId4" imgW="11658465" imgH="7457872" progId="AcroExch.Document.7">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p:cNvGraphicFramePr>
            <a:graphicFrameLocks noChangeAspect="1"/>
          </p:cNvGraphicFramePr>
          <p:nvPr/>
        </p:nvGraphicFramePr>
        <p:xfrm>
          <a:off x="304800" y="914400"/>
          <a:ext cx="8839200" cy="5651500"/>
        </p:xfrm>
        <a:graphic>
          <a:graphicData uri="http://schemas.openxmlformats.org/presentationml/2006/ole">
            <p:oleObj spid="_x0000_s3074" name="Acrobat Document" r:id="rId4" imgW="11658465" imgH="7457872" progId="AcroExch.Document.7">
              <p:embed/>
            </p:oleObj>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228600" y="914400"/>
          <a:ext cx="8610600" cy="5508625"/>
        </p:xfrm>
        <a:graphic>
          <a:graphicData uri="http://schemas.openxmlformats.org/presentationml/2006/ole">
            <p:oleObj spid="_x0000_s4098" name="Acrobat Document" r:id="rId4" imgW="11658465" imgH="7457872" progId="AcroExch.Document.7">
              <p:embed/>
            </p:oleObj>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4"/>
          <p:cNvGraphicFramePr>
            <a:graphicFrameLocks noChangeAspect="1"/>
          </p:cNvGraphicFramePr>
          <p:nvPr/>
        </p:nvGraphicFramePr>
        <p:xfrm>
          <a:off x="381000" y="715963"/>
          <a:ext cx="8610600" cy="5508625"/>
        </p:xfrm>
        <a:graphic>
          <a:graphicData uri="http://schemas.openxmlformats.org/presentationml/2006/ole">
            <p:oleObj spid="_x0000_s5122" name="Acrobat Document" r:id="rId4" imgW="11658465" imgH="7457872" progId="AcroExch.Document.7">
              <p:embed/>
            </p:oleObj>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3" cstate="print"/>
          <a:srcRect/>
          <a:stretch>
            <a:fillRect/>
          </a:stretch>
        </p:blipFill>
        <p:spPr bwMode="auto">
          <a:xfrm>
            <a:off x="2819400" y="0"/>
            <a:ext cx="39481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eaLnBrk="1" hangingPunct="1"/>
            <a:r>
              <a:rPr lang="en-US" smtClean="0"/>
              <a:t>John Draz CEC, CCE</a:t>
            </a:r>
          </a:p>
        </p:txBody>
      </p:sp>
      <p:sp>
        <p:nvSpPr>
          <p:cNvPr id="9219" name="Rectangle 3"/>
          <p:cNvSpPr>
            <a:spLocks noGrp="1" noChangeArrowheads="1"/>
          </p:cNvSpPr>
          <p:nvPr>
            <p:ph type="body" idx="1"/>
          </p:nvPr>
        </p:nvSpPr>
        <p:spPr/>
        <p:txBody>
          <a:bodyPr/>
          <a:lstStyle/>
          <a:p>
            <a:pPr eaLnBrk="1" hangingPunct="1"/>
            <a:r>
              <a:rPr lang="en-US" smtClean="0"/>
              <a:t>15+ years teaching culinary arts</a:t>
            </a:r>
          </a:p>
          <a:p>
            <a:pPr eaLnBrk="1" hangingPunct="1"/>
            <a:r>
              <a:rPr lang="en-US" smtClean="0"/>
              <a:t>Founding program chair, The Culinary School of Kendall College</a:t>
            </a:r>
          </a:p>
          <a:p>
            <a:pPr eaLnBrk="1" hangingPunct="1"/>
            <a:r>
              <a:rPr lang="en-US" smtClean="0"/>
              <a:t>Co-author, </a:t>
            </a:r>
            <a:r>
              <a:rPr lang="en-US" i="1" smtClean="0"/>
              <a:t>The Culinary Professional</a:t>
            </a:r>
          </a:p>
          <a:p>
            <a:pPr lvl="1" algn="ctr" eaLnBrk="1" hangingPunct="1">
              <a:buFont typeface="Wingdings" pitchFamily="2" charset="2"/>
              <a:buNone/>
            </a:pPr>
            <a:r>
              <a:rPr lang="en-US" smtClean="0"/>
              <a:t>© 2014, Goodheart-Willcox Publisher</a:t>
            </a:r>
          </a:p>
          <a:p>
            <a:pPr eaLnBrk="1" hangingPunct="1"/>
            <a:r>
              <a:rPr lang="en-US" smtClean="0"/>
              <a:t>Currently, Research Chef, Ed Miniat, Inc.</a:t>
            </a:r>
          </a:p>
          <a:p>
            <a:pPr lvl="1" eaLnBrk="1" hangingPunct="1"/>
            <a:r>
              <a:rPr lang="en-US" smtClean="0"/>
              <a:t>Board Member, Research Chefs Assoc.</a:t>
            </a:r>
          </a:p>
          <a:p>
            <a:pPr lvl="1" algn="ct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algn="ctr" eaLnBrk="1" hangingPunct="1"/>
            <a:r>
              <a:rPr lang="en-US" sz="6000" smtClean="0"/>
              <a:t>?</a:t>
            </a:r>
          </a:p>
        </p:txBody>
      </p:sp>
      <p:sp>
        <p:nvSpPr>
          <p:cNvPr id="22531" name="Rectangle 3"/>
          <p:cNvSpPr>
            <a:spLocks noGrp="1" noChangeArrowheads="1"/>
          </p:cNvSpPr>
          <p:nvPr>
            <p:ph type="body" idx="1"/>
          </p:nvPr>
        </p:nvSpPr>
        <p:spPr>
          <a:xfrm>
            <a:off x="2971800" y="2505075"/>
            <a:ext cx="3352800" cy="3336925"/>
          </a:xfrm>
        </p:spPr>
        <p:txBody>
          <a:bodyPr/>
          <a:lstStyle/>
          <a:p>
            <a:pPr eaLnBrk="1" hangingPunct="1"/>
            <a:r>
              <a:rPr lang="en-US" smtClean="0"/>
              <a:t>Questions</a:t>
            </a:r>
          </a:p>
          <a:p>
            <a:pPr eaLnBrk="1" hangingPunct="1"/>
            <a:r>
              <a:rPr lang="en-US" smtClean="0"/>
              <a:t>Comments</a:t>
            </a:r>
          </a:p>
          <a:p>
            <a:pPr eaLnBrk="1" hangingPunct="1"/>
            <a:r>
              <a:rPr lang="en-US" smtClean="0"/>
              <a:t>Anecdotes</a:t>
            </a:r>
          </a:p>
          <a:p>
            <a:pPr eaLnBrk="1" hangingPunct="1"/>
            <a:r>
              <a:rPr lang="en-US" smtClean="0"/>
              <a:t>Observations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p:txBody>
          <a:bodyPr/>
          <a:lstStyle/>
          <a:p>
            <a:pPr eaLnBrk="1" hangingPunct="1"/>
            <a:r>
              <a:rPr lang="en-US" smtClean="0"/>
              <a:t>Thank You !</a:t>
            </a:r>
          </a:p>
        </p:txBody>
      </p:sp>
      <p:sp>
        <p:nvSpPr>
          <p:cNvPr id="23555" name="Rectangle 3"/>
          <p:cNvSpPr>
            <a:spLocks noGrp="1" noChangeArrowheads="1"/>
          </p:cNvSpPr>
          <p:nvPr>
            <p:ph type="subTitle" idx="1"/>
          </p:nvPr>
        </p:nvSpPr>
        <p:spPr/>
        <p:txBody>
          <a:bodyPr/>
          <a:lstStyle/>
          <a:p>
            <a:pPr eaLnBrk="1" hangingPunct="1"/>
            <a:endParaRPr lang="en-US"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8229600" cy="1143000"/>
          </a:xfrm>
        </p:spPr>
        <p:txBody>
          <a:bodyPr/>
          <a:lstStyle/>
          <a:p>
            <a:pPr eaLnBrk="1" hangingPunct="1"/>
            <a:r>
              <a:rPr lang="en-US" sz="3200" b="1" smtClean="0"/>
              <a:t>Description</a:t>
            </a:r>
          </a:p>
        </p:txBody>
      </p:sp>
      <p:sp>
        <p:nvSpPr>
          <p:cNvPr id="10243" name="Rectangle 3"/>
          <p:cNvSpPr>
            <a:spLocks noGrp="1" noChangeArrowheads="1"/>
          </p:cNvSpPr>
          <p:nvPr>
            <p:ph type="body" idx="1"/>
          </p:nvPr>
        </p:nvSpPr>
        <p:spPr/>
        <p:txBody>
          <a:bodyPr/>
          <a:lstStyle/>
          <a:p>
            <a:pPr eaLnBrk="1" hangingPunct="1">
              <a:lnSpc>
                <a:spcPct val="90000"/>
              </a:lnSpc>
            </a:pPr>
            <a:endParaRPr lang="en-US" sz="2400" smtClean="0"/>
          </a:p>
          <a:p>
            <a:pPr eaLnBrk="1" hangingPunct="1">
              <a:lnSpc>
                <a:spcPct val="90000"/>
              </a:lnSpc>
              <a:buFont typeface="Wingdings" pitchFamily="2" charset="2"/>
              <a:buNone/>
            </a:pPr>
            <a:r>
              <a:rPr lang="en-US" sz="2400" smtClean="0"/>
              <a:t>	In recent years, fine-dining restaurants and world-class chefs have embraced technology and food science to create new and unique dishes and dining experiences. This trend places an unprecedented importance on science in the kitchen and can be used as an effective motivator for culinary students in their science and math studies. This session explores ways in which secondary level culinary arts and foods instructors can highlight the importance of STEM and its practical application to their students.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mtClean="0"/>
              <a:t>Connections</a:t>
            </a:r>
          </a:p>
        </p:txBody>
      </p:sp>
      <p:sp>
        <p:nvSpPr>
          <p:cNvPr id="11267" name="Rectangle 3"/>
          <p:cNvSpPr>
            <a:spLocks noGrp="1" noChangeArrowheads="1"/>
          </p:cNvSpPr>
          <p:nvPr>
            <p:ph type="body" idx="1"/>
          </p:nvPr>
        </p:nvSpPr>
        <p:spPr/>
        <p:txBody>
          <a:bodyPr/>
          <a:lstStyle/>
          <a:p>
            <a:pPr eaLnBrk="1" hangingPunct="1">
              <a:buFont typeface="Wingdings" pitchFamily="2" charset="2"/>
              <a:buNone/>
            </a:pPr>
            <a:r>
              <a:rPr lang="en-US" smtClean="0"/>
              <a:t>Integrating STEM </a:t>
            </a:r>
          </a:p>
          <a:p>
            <a:pPr eaLnBrk="1" hangingPunct="1"/>
            <a:r>
              <a:rPr lang="en-US" smtClean="0"/>
              <a:t>Relevance</a:t>
            </a:r>
          </a:p>
          <a:p>
            <a:pPr eaLnBrk="1" hangingPunct="1"/>
            <a:r>
              <a:rPr lang="en-US" smtClean="0"/>
              <a:t>New Career Paths</a:t>
            </a:r>
          </a:p>
        </p:txBody>
      </p:sp>
      <p:pic>
        <p:nvPicPr>
          <p:cNvPr id="11268" name="Picture 4" descr="resampled_Richard%20Kano%201"/>
          <p:cNvPicPr>
            <a:picLocks noChangeAspect="1" noChangeArrowheads="1"/>
          </p:cNvPicPr>
          <p:nvPr/>
        </p:nvPicPr>
        <p:blipFill>
          <a:blip r:embed="rId3" cstate="print"/>
          <a:srcRect/>
          <a:stretch>
            <a:fillRect/>
          </a:stretch>
        </p:blipFill>
        <p:spPr bwMode="auto">
          <a:xfrm>
            <a:off x="4572000" y="1828800"/>
            <a:ext cx="3924300" cy="3273425"/>
          </a:xfrm>
          <a:prstGeom prst="rect">
            <a:avLst/>
          </a:prstGeom>
          <a:noFill/>
          <a:ln w="9525">
            <a:noFill/>
            <a:miter lim="800000"/>
            <a:headEnd/>
            <a:tailEnd/>
          </a:ln>
        </p:spPr>
      </p:pic>
      <p:sp>
        <p:nvSpPr>
          <p:cNvPr id="11269" name="Text Box 5"/>
          <p:cNvSpPr txBox="1">
            <a:spLocks noChangeArrowheads="1"/>
          </p:cNvSpPr>
          <p:nvPr/>
        </p:nvSpPr>
        <p:spPr bwMode="auto">
          <a:xfrm>
            <a:off x="4419600" y="5334000"/>
            <a:ext cx="4267200" cy="457200"/>
          </a:xfrm>
          <a:prstGeom prst="rect">
            <a:avLst/>
          </a:prstGeom>
          <a:noFill/>
          <a:ln w="9525">
            <a:noFill/>
            <a:miter lim="800000"/>
            <a:headEnd/>
            <a:tailEnd/>
          </a:ln>
        </p:spPr>
        <p:txBody>
          <a:bodyPr>
            <a:spAutoFit/>
          </a:bodyPr>
          <a:lstStyle/>
          <a:p>
            <a:pPr algn="ctr">
              <a:spcBef>
                <a:spcPct val="50000"/>
              </a:spcBef>
            </a:pPr>
            <a:r>
              <a:rPr lang="en-US" sz="2400"/>
              <a:t>“ But I just want to cook”!</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sz="4000" smtClean="0"/>
              <a:t>Relevance</a:t>
            </a:r>
          </a:p>
        </p:txBody>
      </p:sp>
      <p:sp>
        <p:nvSpPr>
          <p:cNvPr id="12291" name="Rectangle 3"/>
          <p:cNvSpPr>
            <a:spLocks noGrp="1" noChangeArrowheads="1"/>
          </p:cNvSpPr>
          <p:nvPr>
            <p:ph type="body" idx="1"/>
          </p:nvPr>
        </p:nvSpPr>
        <p:spPr/>
        <p:txBody>
          <a:bodyPr/>
          <a:lstStyle/>
          <a:p>
            <a:pPr eaLnBrk="1" hangingPunct="1">
              <a:buFont typeface="Wingdings" pitchFamily="2" charset="2"/>
              <a:buNone/>
            </a:pPr>
            <a:r>
              <a:rPr lang="en-US" smtClean="0"/>
              <a:t>Science Has Never Been More Important in the Professional Kitchen </a:t>
            </a:r>
          </a:p>
          <a:p>
            <a:pPr eaLnBrk="1" hangingPunct="1"/>
            <a:r>
              <a:rPr lang="en-US" smtClean="0"/>
              <a:t>The basis of culinary education is understanding processes and reactions</a:t>
            </a:r>
          </a:p>
          <a:p>
            <a:pPr lvl="1" eaLnBrk="1" hangingPunct="1"/>
            <a:r>
              <a:rPr lang="en-US" smtClean="0"/>
              <a:t>Apprenticeship vs. formal training</a:t>
            </a:r>
          </a:p>
          <a:p>
            <a:pPr lvl="1" eaLnBrk="1" hangingPunct="1"/>
            <a:r>
              <a:rPr lang="en-US" smtClean="0"/>
              <a:t>Focus on Culinary Science in post secondary programs</a:t>
            </a:r>
          </a:p>
          <a:p>
            <a:pPr eaLnBrk="1" hangingPunct="1"/>
            <a:endParaRPr lang="en-US" smtClean="0"/>
          </a:p>
          <a:p>
            <a:pPr eaLnBrk="1" hangingPunct="1">
              <a:buFont typeface="Wingdings" pitchFamily="2" charset="2"/>
              <a:buNone/>
            </a:pPr>
            <a:endParaRPr lang="en-US"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smtClean="0"/>
              <a:t>Relevance</a:t>
            </a:r>
          </a:p>
        </p:txBody>
      </p:sp>
      <p:sp>
        <p:nvSpPr>
          <p:cNvPr id="13315" name="Rectangle 3"/>
          <p:cNvSpPr>
            <a:spLocks noGrp="1" noChangeArrowheads="1"/>
          </p:cNvSpPr>
          <p:nvPr>
            <p:ph type="body" idx="1"/>
          </p:nvPr>
        </p:nvSpPr>
        <p:spPr/>
        <p:txBody>
          <a:bodyPr/>
          <a:lstStyle/>
          <a:p>
            <a:pPr eaLnBrk="1" hangingPunct="1">
              <a:lnSpc>
                <a:spcPct val="90000"/>
              </a:lnSpc>
              <a:buFont typeface="Wingdings" pitchFamily="2" charset="2"/>
              <a:buNone/>
            </a:pPr>
            <a:r>
              <a:rPr lang="en-US" smtClean="0"/>
              <a:t>Modernist Cuisine</a:t>
            </a:r>
          </a:p>
          <a:p>
            <a:pPr eaLnBrk="1" hangingPunct="1">
              <a:lnSpc>
                <a:spcPct val="90000"/>
              </a:lnSpc>
            </a:pPr>
            <a:r>
              <a:rPr lang="en-US" smtClean="0"/>
              <a:t>A modern style of cooking, which takes advantage of many technical innovations from the scientific disciplines. </a:t>
            </a:r>
            <a:endParaRPr lang="en-US" b="1" smtClean="0"/>
          </a:p>
          <a:p>
            <a:pPr eaLnBrk="1" hangingPunct="1">
              <a:lnSpc>
                <a:spcPct val="90000"/>
              </a:lnSpc>
            </a:pPr>
            <a:r>
              <a:rPr lang="en-US" smtClean="0"/>
              <a:t>AKA</a:t>
            </a:r>
          </a:p>
          <a:p>
            <a:pPr lvl="1" eaLnBrk="1" hangingPunct="1">
              <a:lnSpc>
                <a:spcPct val="90000"/>
              </a:lnSpc>
            </a:pPr>
            <a:r>
              <a:rPr lang="en-US" smtClean="0"/>
              <a:t>Molecular gastronomy</a:t>
            </a:r>
          </a:p>
          <a:p>
            <a:pPr lvl="1" eaLnBrk="1" hangingPunct="1">
              <a:lnSpc>
                <a:spcPct val="90000"/>
              </a:lnSpc>
            </a:pPr>
            <a:r>
              <a:rPr lang="en-US" smtClean="0"/>
              <a:t>Culinary physics</a:t>
            </a:r>
          </a:p>
          <a:p>
            <a:pPr lvl="1" eaLnBrk="1" hangingPunct="1">
              <a:lnSpc>
                <a:spcPct val="90000"/>
              </a:lnSpc>
            </a:pPr>
            <a:r>
              <a:rPr lang="en-US" smtClean="0"/>
              <a:t>Experimental cuisine </a:t>
            </a:r>
          </a:p>
          <a:p>
            <a:pPr lvl="1" eaLnBrk="1" hangingPunct="1">
              <a:lnSpc>
                <a:spcPct val="90000"/>
              </a:lnSpc>
            </a:pPr>
            <a:r>
              <a:rPr lang="en-US" smtClean="0"/>
              <a:t>Culinology®</a:t>
            </a:r>
          </a:p>
          <a:p>
            <a:pPr eaLnBrk="1" hangingPunct="1">
              <a:lnSpc>
                <a:spcPct val="90000"/>
              </a:lnSpc>
              <a:buFont typeface="Wingdings" pitchFamily="2" charset="2"/>
              <a:buNone/>
            </a:pPr>
            <a:endParaRPr lang="en-US" smtClean="0"/>
          </a:p>
        </p:txBody>
      </p:sp>
      <p:sp>
        <p:nvSpPr>
          <p:cNvPr id="13316" name="Rectangle 4"/>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3317" name="Rectangle 5"/>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3318" name="Rectangle 6"/>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3319" name="Rectangle 7"/>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3320" name="Rectangle 8"/>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3321" name="Rectangle 9"/>
          <p:cNvSpPr>
            <a:spLocks noChangeArrowheads="1"/>
          </p:cNvSpPr>
          <p:nvPr/>
        </p:nvSpPr>
        <p:spPr bwMode="auto">
          <a:xfrm>
            <a:off x="457200" y="365125"/>
            <a:ext cx="8229600" cy="1143000"/>
          </a:xfrm>
          <a:prstGeom prst="rect">
            <a:avLst/>
          </a:prstGeom>
          <a:noFill/>
          <a:ln w="9525">
            <a:noFill/>
            <a:miter lim="800000"/>
            <a:headEnd/>
            <a:tailEnd/>
          </a:ln>
        </p:spPr>
        <p:txBody>
          <a:bodyPr anchor="ctr"/>
          <a:lstStyle/>
          <a:p>
            <a:endParaRPr lang="en-US" sz="440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descr="hestonblumenthalsausage">
            <a:hlinkClick r:id="rId3"/>
          </p:cNvPr>
          <p:cNvPicPr>
            <a:picLocks noChangeAspect="1" noChangeArrowheads="1"/>
          </p:cNvPicPr>
          <p:nvPr/>
        </p:nvPicPr>
        <p:blipFill>
          <a:blip r:embed="rId4" cstate="print"/>
          <a:srcRect/>
          <a:stretch>
            <a:fillRect/>
          </a:stretch>
        </p:blipFill>
        <p:spPr bwMode="auto">
          <a:xfrm>
            <a:off x="4572000" y="381000"/>
            <a:ext cx="3886200" cy="2332038"/>
          </a:xfrm>
          <a:prstGeom prst="rect">
            <a:avLst/>
          </a:prstGeom>
          <a:noFill/>
          <a:ln w="9525">
            <a:noFill/>
            <a:miter lim="800000"/>
            <a:headEnd/>
            <a:tailEnd/>
          </a:ln>
        </p:spPr>
      </p:pic>
      <p:pic>
        <p:nvPicPr>
          <p:cNvPr id="14339" name="Picture 9" descr="1%20gastronomy">
            <a:hlinkClick r:id="rId5"/>
          </p:cNvPr>
          <p:cNvPicPr>
            <a:picLocks noChangeAspect="1" noChangeArrowheads="1"/>
          </p:cNvPicPr>
          <p:nvPr/>
        </p:nvPicPr>
        <p:blipFill>
          <a:blip r:embed="rId6" cstate="print"/>
          <a:srcRect/>
          <a:stretch>
            <a:fillRect/>
          </a:stretch>
        </p:blipFill>
        <p:spPr bwMode="auto">
          <a:xfrm>
            <a:off x="381000" y="3990975"/>
            <a:ext cx="3476625" cy="2408238"/>
          </a:xfrm>
          <a:prstGeom prst="rect">
            <a:avLst/>
          </a:prstGeom>
          <a:noFill/>
          <a:ln w="9525">
            <a:noFill/>
            <a:miter lim="800000"/>
            <a:headEnd/>
            <a:tailEnd/>
          </a:ln>
        </p:spPr>
      </p:pic>
      <p:pic>
        <p:nvPicPr>
          <p:cNvPr id="14340" name="Picture 12" descr="molecular-gastronomy">
            <a:hlinkClick r:id="rId7"/>
          </p:cNvPr>
          <p:cNvPicPr>
            <a:picLocks noChangeAspect="1" noChangeArrowheads="1"/>
          </p:cNvPicPr>
          <p:nvPr/>
        </p:nvPicPr>
        <p:blipFill>
          <a:blip r:embed="rId8" cstate="print"/>
          <a:srcRect/>
          <a:stretch>
            <a:fillRect/>
          </a:stretch>
        </p:blipFill>
        <p:spPr bwMode="auto">
          <a:xfrm>
            <a:off x="762000" y="838200"/>
            <a:ext cx="2800350" cy="2800350"/>
          </a:xfrm>
          <a:prstGeom prst="rect">
            <a:avLst/>
          </a:prstGeom>
          <a:noFill/>
          <a:ln w="9525">
            <a:noFill/>
            <a:miter lim="800000"/>
            <a:headEnd/>
            <a:tailEnd/>
          </a:ln>
        </p:spPr>
      </p:pic>
      <p:pic>
        <p:nvPicPr>
          <p:cNvPr id="14341" name="Picture 13" descr="ALINIA-articleLarge">
            <a:hlinkClick r:id="rId9"/>
          </p:cNvPr>
          <p:cNvPicPr>
            <a:picLocks noChangeAspect="1" noChangeArrowheads="1"/>
          </p:cNvPicPr>
          <p:nvPr/>
        </p:nvPicPr>
        <p:blipFill>
          <a:blip r:embed="rId10" cstate="print"/>
          <a:srcRect/>
          <a:stretch>
            <a:fillRect/>
          </a:stretch>
        </p:blipFill>
        <p:spPr bwMode="auto">
          <a:xfrm>
            <a:off x="3048000" y="3124200"/>
            <a:ext cx="3962400" cy="2079625"/>
          </a:xfrm>
          <a:prstGeom prst="rect">
            <a:avLst/>
          </a:prstGeom>
          <a:noFill/>
          <a:ln w="9525">
            <a:noFill/>
            <a:miter lim="800000"/>
            <a:headEnd/>
            <a:tailEnd/>
          </a:ln>
        </p:spPr>
      </p:pic>
      <p:pic>
        <p:nvPicPr>
          <p:cNvPr id="14342" name="Picture 15" descr="Pierre Gagnaire"/>
          <p:cNvPicPr>
            <a:picLocks noChangeAspect="1" noChangeArrowheads="1"/>
          </p:cNvPicPr>
          <p:nvPr/>
        </p:nvPicPr>
        <p:blipFill>
          <a:blip r:embed="rId11" cstate="print"/>
          <a:srcRect/>
          <a:stretch>
            <a:fillRect/>
          </a:stretch>
        </p:blipFill>
        <p:spPr bwMode="auto">
          <a:xfrm>
            <a:off x="5791200" y="4622800"/>
            <a:ext cx="3352800" cy="223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mtClean="0"/>
              <a:t>Relevance - Science</a:t>
            </a:r>
          </a:p>
        </p:txBody>
      </p:sp>
      <p:sp>
        <p:nvSpPr>
          <p:cNvPr id="15363" name="Rectangle 3"/>
          <p:cNvSpPr>
            <a:spLocks noGrp="1" noChangeArrowheads="1"/>
          </p:cNvSpPr>
          <p:nvPr>
            <p:ph type="body" idx="1"/>
          </p:nvPr>
        </p:nvSpPr>
        <p:spPr/>
        <p:txBody>
          <a:bodyPr/>
          <a:lstStyle/>
          <a:p>
            <a:pPr eaLnBrk="1" hangingPunct="1">
              <a:lnSpc>
                <a:spcPct val="80000"/>
              </a:lnSpc>
              <a:buFont typeface="Wingdings" pitchFamily="2" charset="2"/>
              <a:buNone/>
            </a:pPr>
            <a:r>
              <a:rPr lang="en-US" sz="2800" smtClean="0"/>
              <a:t>Chemistry</a:t>
            </a:r>
          </a:p>
          <a:p>
            <a:pPr eaLnBrk="1" hangingPunct="1">
              <a:lnSpc>
                <a:spcPct val="80000"/>
              </a:lnSpc>
            </a:pPr>
            <a:r>
              <a:rPr lang="en-US" sz="2800" smtClean="0"/>
              <a:t>Nutrient content</a:t>
            </a:r>
          </a:p>
          <a:p>
            <a:pPr eaLnBrk="1" hangingPunct="1">
              <a:lnSpc>
                <a:spcPct val="80000"/>
              </a:lnSpc>
            </a:pPr>
            <a:r>
              <a:rPr lang="en-US" sz="2800" smtClean="0"/>
              <a:t>Cooking Reactions</a:t>
            </a:r>
          </a:p>
          <a:p>
            <a:pPr eaLnBrk="1" hangingPunct="1">
              <a:lnSpc>
                <a:spcPct val="80000"/>
              </a:lnSpc>
            </a:pPr>
            <a:r>
              <a:rPr lang="en-US" sz="2800" smtClean="0"/>
              <a:t>Flavor Compounds</a:t>
            </a:r>
          </a:p>
          <a:p>
            <a:pPr eaLnBrk="1" hangingPunct="1">
              <a:lnSpc>
                <a:spcPct val="80000"/>
              </a:lnSpc>
              <a:buFont typeface="Wingdings" pitchFamily="2" charset="2"/>
              <a:buNone/>
            </a:pPr>
            <a:r>
              <a:rPr lang="en-US" sz="2800" smtClean="0"/>
              <a:t>Biology</a:t>
            </a:r>
          </a:p>
          <a:p>
            <a:pPr eaLnBrk="1" hangingPunct="1">
              <a:lnSpc>
                <a:spcPct val="80000"/>
              </a:lnSpc>
            </a:pPr>
            <a:r>
              <a:rPr lang="en-US" sz="2800" smtClean="0"/>
              <a:t>Pathogens</a:t>
            </a:r>
          </a:p>
          <a:p>
            <a:pPr eaLnBrk="1" hangingPunct="1">
              <a:lnSpc>
                <a:spcPct val="80000"/>
              </a:lnSpc>
            </a:pPr>
            <a:r>
              <a:rPr lang="en-US" sz="2800" smtClean="0"/>
              <a:t>Fermentation</a:t>
            </a:r>
          </a:p>
          <a:p>
            <a:pPr eaLnBrk="1" hangingPunct="1">
              <a:lnSpc>
                <a:spcPct val="80000"/>
              </a:lnSpc>
              <a:buFont typeface="Wingdings" pitchFamily="2" charset="2"/>
              <a:buNone/>
            </a:pPr>
            <a:r>
              <a:rPr lang="en-US" sz="2800" smtClean="0"/>
              <a:t>Physics</a:t>
            </a:r>
          </a:p>
          <a:p>
            <a:pPr eaLnBrk="1" hangingPunct="1">
              <a:lnSpc>
                <a:spcPct val="80000"/>
              </a:lnSpc>
            </a:pPr>
            <a:r>
              <a:rPr lang="en-US" sz="2800" smtClean="0"/>
              <a:t>Heat Transfer</a:t>
            </a:r>
          </a:p>
          <a:p>
            <a:pPr eaLnBrk="1" hangingPunct="1">
              <a:lnSpc>
                <a:spcPct val="80000"/>
              </a:lnSpc>
              <a:buFont typeface="Wingdings" pitchFamily="2" charset="2"/>
              <a:buNone/>
            </a:pPr>
            <a:endParaRPr lang="en-US" sz="2800" smtClean="0"/>
          </a:p>
        </p:txBody>
      </p:sp>
      <p:sp>
        <p:nvSpPr>
          <p:cNvPr id="15364" name="Rectangle 4"/>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5365" name="Rectangle 5"/>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5366" name="Rectangle 6"/>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5367" name="Rectangle 7"/>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5368" name="Rectangle 8"/>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5369" name="Rectangle 9"/>
          <p:cNvSpPr>
            <a:spLocks noChangeArrowheads="1"/>
          </p:cNvSpPr>
          <p:nvPr/>
        </p:nvSpPr>
        <p:spPr bwMode="auto">
          <a:xfrm>
            <a:off x="457200" y="365125"/>
            <a:ext cx="8229600" cy="1143000"/>
          </a:xfrm>
          <a:prstGeom prst="rect">
            <a:avLst/>
          </a:prstGeom>
          <a:noFill/>
          <a:ln w="9525">
            <a:noFill/>
            <a:miter lim="800000"/>
            <a:headEnd/>
            <a:tailEnd/>
          </a:ln>
        </p:spPr>
        <p:txBody>
          <a:bodyPr anchor="ctr"/>
          <a:lstStyle/>
          <a:p>
            <a:endParaRPr lang="en-US" sz="4400"/>
          </a:p>
        </p:txBody>
      </p:sp>
      <p:pic>
        <p:nvPicPr>
          <p:cNvPr id="15370" name="Picture 11" descr="ANd9GcQbVgDoL3Ka3sBkXpgRdST6i-P-pmheVPlgsfpYVhHVjXndSJ7ciQ">
            <a:hlinkClick r:id="rId3"/>
          </p:cNvPr>
          <p:cNvPicPr>
            <a:picLocks noChangeAspect="1" noChangeArrowheads="1"/>
          </p:cNvPicPr>
          <p:nvPr/>
        </p:nvPicPr>
        <p:blipFill>
          <a:blip r:embed="rId4" cstate="print"/>
          <a:srcRect/>
          <a:stretch>
            <a:fillRect/>
          </a:stretch>
        </p:blipFill>
        <p:spPr bwMode="auto">
          <a:xfrm>
            <a:off x="4800600" y="1981200"/>
            <a:ext cx="3333750"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sz="4000" smtClean="0"/>
              <a:t>Relevance – Technology &amp; Engineering</a:t>
            </a:r>
          </a:p>
        </p:txBody>
      </p:sp>
      <p:sp>
        <p:nvSpPr>
          <p:cNvPr id="16387" name="Rectangle 3"/>
          <p:cNvSpPr>
            <a:spLocks noGrp="1" noChangeArrowheads="1"/>
          </p:cNvSpPr>
          <p:nvPr>
            <p:ph type="body" idx="1"/>
          </p:nvPr>
        </p:nvSpPr>
        <p:spPr/>
        <p:txBody>
          <a:bodyPr/>
          <a:lstStyle/>
          <a:p>
            <a:pPr eaLnBrk="1" hangingPunct="1"/>
            <a:r>
              <a:rPr lang="en-US" smtClean="0"/>
              <a:t>Cooking Technology</a:t>
            </a:r>
          </a:p>
          <a:p>
            <a:pPr eaLnBrk="1" hangingPunct="1"/>
            <a:r>
              <a:rPr lang="en-US" smtClean="0"/>
              <a:t>Temperature monitoring</a:t>
            </a:r>
          </a:p>
          <a:p>
            <a:pPr eaLnBrk="1" hangingPunct="1"/>
            <a:r>
              <a:rPr lang="en-US" smtClean="0"/>
              <a:t>Food Preservation</a:t>
            </a:r>
          </a:p>
          <a:p>
            <a:pPr eaLnBrk="1" hangingPunct="1"/>
            <a:r>
              <a:rPr lang="en-US" smtClean="0"/>
              <a:t>Nutrient Analysis</a:t>
            </a:r>
          </a:p>
          <a:p>
            <a:pPr eaLnBrk="1" hangingPunct="1"/>
            <a:r>
              <a:rPr lang="en-US" smtClean="0"/>
              <a:t>Business management systems</a:t>
            </a:r>
          </a:p>
          <a:p>
            <a:pPr eaLnBrk="1" hangingPunct="1"/>
            <a:r>
              <a:rPr lang="en-US" smtClean="0"/>
              <a:t>Promotions and marketing media</a:t>
            </a:r>
          </a:p>
          <a:p>
            <a:pPr eaLnBrk="1" hangingPunct="1"/>
            <a:endParaRPr lang="en-US" smtClean="0"/>
          </a:p>
          <a:p>
            <a:pPr eaLnBrk="1" hangingPunct="1"/>
            <a:endParaRPr lang="en-US" smtClean="0"/>
          </a:p>
        </p:txBody>
      </p:sp>
      <p:sp>
        <p:nvSpPr>
          <p:cNvPr id="16388" name="Rectangle 4"/>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6389" name="Rectangle 5"/>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6390" name="Rectangle 6"/>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6391" name="Rectangle 7"/>
          <p:cNvSpPr>
            <a:spLocks noChangeArrowheads="1"/>
          </p:cNvSpPr>
          <p:nvPr/>
        </p:nvSpPr>
        <p:spPr bwMode="auto">
          <a:xfrm>
            <a:off x="457200" y="304800"/>
            <a:ext cx="8229600" cy="1143000"/>
          </a:xfrm>
          <a:prstGeom prst="rect">
            <a:avLst/>
          </a:prstGeom>
          <a:noFill/>
          <a:ln w="9525">
            <a:noFill/>
            <a:miter lim="800000"/>
            <a:headEnd/>
            <a:tailEnd/>
          </a:ln>
        </p:spPr>
        <p:txBody>
          <a:bodyPr anchor="ctr"/>
          <a:lstStyle/>
          <a:p>
            <a:endParaRPr lang="en-US" sz="4400"/>
          </a:p>
        </p:txBody>
      </p:sp>
      <p:sp>
        <p:nvSpPr>
          <p:cNvPr id="16392" name="Rectangle 8"/>
          <p:cNvSpPr>
            <a:spLocks noChangeArrowheads="1"/>
          </p:cNvSpPr>
          <p:nvPr/>
        </p:nvSpPr>
        <p:spPr bwMode="auto">
          <a:xfrm>
            <a:off x="457200" y="334963"/>
            <a:ext cx="8229600" cy="1143000"/>
          </a:xfrm>
          <a:prstGeom prst="rect">
            <a:avLst/>
          </a:prstGeom>
          <a:noFill/>
          <a:ln w="9525">
            <a:noFill/>
            <a:miter lim="800000"/>
            <a:headEnd/>
            <a:tailEnd/>
          </a:ln>
        </p:spPr>
        <p:txBody>
          <a:bodyPr anchor="ctr"/>
          <a:lstStyle/>
          <a:p>
            <a:endParaRPr lang="en-US" sz="4400"/>
          </a:p>
        </p:txBody>
      </p:sp>
      <p:sp>
        <p:nvSpPr>
          <p:cNvPr id="16393" name="Rectangle 9"/>
          <p:cNvSpPr>
            <a:spLocks noChangeArrowheads="1"/>
          </p:cNvSpPr>
          <p:nvPr/>
        </p:nvSpPr>
        <p:spPr bwMode="auto">
          <a:xfrm>
            <a:off x="457200" y="365125"/>
            <a:ext cx="8229600" cy="1143000"/>
          </a:xfrm>
          <a:prstGeom prst="rect">
            <a:avLst/>
          </a:prstGeom>
          <a:noFill/>
          <a:ln w="9525">
            <a:noFill/>
            <a:miter lim="800000"/>
            <a:headEnd/>
            <a:tailEnd/>
          </a:ln>
        </p:spPr>
        <p:txBody>
          <a:bodyPr anchor="ctr"/>
          <a:lstStyle/>
          <a:p>
            <a:endParaRPr lang="en-US" sz="4400"/>
          </a:p>
        </p:txBody>
      </p:sp>
      <p:pic>
        <p:nvPicPr>
          <p:cNvPr id="16394" name="Picture 12" descr="ANd9GcR7PdFkqZ-47jjgzRw-mKm0ea7rXuNHjE_L9hzlu_O0kf4Jf8xo">
            <a:hlinkClick r:id="rId3"/>
          </p:cNvPr>
          <p:cNvPicPr>
            <a:picLocks noChangeAspect="1" noChangeArrowheads="1"/>
          </p:cNvPicPr>
          <p:nvPr/>
        </p:nvPicPr>
        <p:blipFill>
          <a:blip r:embed="rId4" cstate="print"/>
          <a:srcRect/>
          <a:stretch>
            <a:fillRect/>
          </a:stretch>
        </p:blipFill>
        <p:spPr bwMode="auto">
          <a:xfrm>
            <a:off x="5562600" y="1752600"/>
            <a:ext cx="3200400" cy="242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Pixel</Template>
  <TotalTime>0</TotalTime>
  <Words>307</Words>
  <Application>Microsoft Office PowerPoint</Application>
  <PresentationFormat>On-screen Show (4:3)</PresentationFormat>
  <Paragraphs>106</Paragraphs>
  <Slides>21</Slides>
  <Notes>21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Arial</vt:lpstr>
      <vt:lpstr>Wingdings</vt:lpstr>
      <vt:lpstr>Calibri</vt:lpstr>
      <vt:lpstr>Arial Black</vt:lpstr>
      <vt:lpstr>Times New Roman</vt:lpstr>
      <vt:lpstr>Pixel</vt:lpstr>
      <vt:lpstr>Adobe Acrobat Document</vt:lpstr>
      <vt:lpstr>Connecting Culinary Arts with STEM</vt:lpstr>
      <vt:lpstr>John Draz CEC, CCE</vt:lpstr>
      <vt:lpstr>Description</vt:lpstr>
      <vt:lpstr>Connections</vt:lpstr>
      <vt:lpstr>Relevance</vt:lpstr>
      <vt:lpstr>Relevance</vt:lpstr>
      <vt:lpstr>Slide 7</vt:lpstr>
      <vt:lpstr>Relevance - Science</vt:lpstr>
      <vt:lpstr>Relevance – Technology &amp; Engineering</vt:lpstr>
      <vt:lpstr>Relevance - Math</vt:lpstr>
      <vt:lpstr>Recipe Development follows the Scientific Method</vt:lpstr>
      <vt:lpstr>New Career Paths for Culinarians that Embrace Science</vt:lpstr>
      <vt:lpstr>The Culinary Professional 2nd Edition</vt:lpstr>
      <vt:lpstr>Slide 14</vt:lpstr>
      <vt:lpstr>Slide 15</vt:lpstr>
      <vt:lpstr>Slide 16</vt:lpstr>
      <vt:lpstr>Slide 17</vt:lpstr>
      <vt:lpstr>Slide 18</vt:lpstr>
      <vt:lpstr>Slide 19</vt:lpstr>
      <vt:lpstr>?</vt:lpstr>
      <vt:lpstr>Thank You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
  <cp:revision>1</cp:revision>
  <dcterms:created xsi:type="dcterms:W3CDTF">2016-06-06T13:23:24Z</dcterms:created>
  <dcterms:modified xsi:type="dcterms:W3CDTF">2016-06-06T13:24:01Z</dcterms:modified>
</cp:coreProperties>
</file>